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ink/ink2.xml" ContentType="application/inkml+xml"/>
  <Override PartName="/ppt/ink/ink3.xml" ContentType="application/inkml+xml"/>
  <Override PartName="/ppt/ink/ink4.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4" r:id="rId29"/>
    <p:sldId id="283"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0300AD-9590-4C34-A5A0-88597E344815}"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BCC78681-5BF9-4D35-BD5E-548C77DE70A8}">
      <dgm:prSet/>
      <dgm:spPr/>
      <dgm:t>
        <a:bodyPr/>
        <a:lstStyle/>
        <a:p>
          <a:pPr>
            <a:lnSpc>
              <a:spcPct val="100000"/>
            </a:lnSpc>
          </a:pPr>
          <a:r>
            <a:rPr lang="en-US" b="1"/>
            <a:t>Next, pairwise encoding enforces that no two variables in the set can both be true. For each distinct pair (xi,xj) where i≠j , we add a binary clause: ¬xi∨¬xj. ​This clause states that if xi​ is true, then xj must be false (and vice versa), effectively limiting the set to at most one true variable.</a:t>
          </a:r>
          <a:endParaRPr lang="en-US"/>
        </a:p>
      </dgm:t>
    </dgm:pt>
    <dgm:pt modelId="{C834B3DF-E784-41ED-85F2-19FF32588013}" type="parTrans" cxnId="{403C290F-2537-4730-A4F4-653E217C1170}">
      <dgm:prSet/>
      <dgm:spPr/>
      <dgm:t>
        <a:bodyPr/>
        <a:lstStyle/>
        <a:p>
          <a:endParaRPr lang="en-US"/>
        </a:p>
      </dgm:t>
    </dgm:pt>
    <dgm:pt modelId="{FDEAE25B-63C4-4863-BCEE-A9822AAC9D3D}" type="sibTrans" cxnId="{403C290F-2537-4730-A4F4-653E217C1170}">
      <dgm:prSet/>
      <dgm:spPr/>
      <dgm:t>
        <a:bodyPr/>
        <a:lstStyle/>
        <a:p>
          <a:endParaRPr lang="en-US"/>
        </a:p>
      </dgm:t>
    </dgm:pt>
    <dgm:pt modelId="{967691A1-CA31-4A6A-8B52-F9C2BA89A053}">
      <dgm:prSet/>
      <dgm:spPr/>
      <dgm:t>
        <a:bodyPr/>
        <a:lstStyle/>
        <a:p>
          <a:pPr>
            <a:lnSpc>
              <a:spcPct val="100000"/>
            </a:lnSpc>
          </a:pPr>
          <a:r>
            <a:rPr lang="en-US" b="1"/>
            <a:t>Pairwise encoding thus consists of one n-ary clause and (n C 2) = n(n−1)/2 binary clauses. The n-ary clause enforces that at least one variable is true, and the binary clauses enforce that no two variables are true simultaneously.</a:t>
          </a:r>
          <a:endParaRPr lang="en-US"/>
        </a:p>
      </dgm:t>
    </dgm:pt>
    <dgm:pt modelId="{C7C9FF5D-B3D1-4283-BA91-ECE30C21EEAE}" type="parTrans" cxnId="{D27793EB-02BF-4630-BDB7-C7E0E3434BE8}">
      <dgm:prSet/>
      <dgm:spPr/>
      <dgm:t>
        <a:bodyPr/>
        <a:lstStyle/>
        <a:p>
          <a:endParaRPr lang="en-US"/>
        </a:p>
      </dgm:t>
    </dgm:pt>
    <dgm:pt modelId="{F8BC54BD-7D87-427A-A302-7B33DA2E8C79}" type="sibTrans" cxnId="{D27793EB-02BF-4630-BDB7-C7E0E3434BE8}">
      <dgm:prSet/>
      <dgm:spPr/>
      <dgm:t>
        <a:bodyPr/>
        <a:lstStyle/>
        <a:p>
          <a:endParaRPr lang="en-US"/>
        </a:p>
      </dgm:t>
    </dgm:pt>
    <dgm:pt modelId="{B9738A45-7DD4-4EFF-B011-9354B45B8473}">
      <dgm:prSet/>
      <dgm:spPr/>
      <dgm:t>
        <a:bodyPr/>
        <a:lstStyle/>
        <a:p>
          <a:pPr>
            <a:lnSpc>
              <a:spcPct val="100000"/>
            </a:lnSpc>
          </a:pPr>
          <a:r>
            <a:rPr lang="en-US" b="1"/>
            <a:t>This encoding directly excludes each pair of variables, keeping the formulation relatively simple and ensuring the exact cover constraint effectively.</a:t>
          </a:r>
          <a:endParaRPr lang="en-US"/>
        </a:p>
      </dgm:t>
    </dgm:pt>
    <dgm:pt modelId="{D9652D97-65B1-428A-B75C-7385B5357C0E}" type="parTrans" cxnId="{05C72B70-8E34-44BB-A1E4-8675B2BDFA29}">
      <dgm:prSet/>
      <dgm:spPr/>
      <dgm:t>
        <a:bodyPr/>
        <a:lstStyle/>
        <a:p>
          <a:endParaRPr lang="en-US"/>
        </a:p>
      </dgm:t>
    </dgm:pt>
    <dgm:pt modelId="{47FEF22C-F55C-404C-8446-EF7601CD41E2}" type="sibTrans" cxnId="{05C72B70-8E34-44BB-A1E4-8675B2BDFA29}">
      <dgm:prSet/>
      <dgm:spPr/>
      <dgm:t>
        <a:bodyPr/>
        <a:lstStyle/>
        <a:p>
          <a:endParaRPr lang="en-US"/>
        </a:p>
      </dgm:t>
    </dgm:pt>
    <dgm:pt modelId="{807B1CC7-55DD-41B8-B752-CBB1D1A8A7BE}" type="pres">
      <dgm:prSet presAssocID="{A30300AD-9590-4C34-A5A0-88597E344815}" presName="root" presStyleCnt="0">
        <dgm:presLayoutVars>
          <dgm:dir/>
          <dgm:resizeHandles val="exact"/>
        </dgm:presLayoutVars>
      </dgm:prSet>
      <dgm:spPr/>
    </dgm:pt>
    <dgm:pt modelId="{93DE8852-D05F-41A6-9B9C-03E95A10A9A6}" type="pres">
      <dgm:prSet presAssocID="{BCC78681-5BF9-4D35-BD5E-548C77DE70A8}" presName="compNode" presStyleCnt="0"/>
      <dgm:spPr/>
    </dgm:pt>
    <dgm:pt modelId="{799E839F-242F-487D-9DE6-2EB866B5DE9E}" type="pres">
      <dgm:prSet presAssocID="{BCC78681-5BF9-4D35-BD5E-548C77DE70A8}" presName="bgRect" presStyleLbl="bgShp" presStyleIdx="0" presStyleCnt="3"/>
      <dgm:spPr/>
    </dgm:pt>
    <dgm:pt modelId="{FE86650E-24B7-4459-B2F0-2E69F9E07265}" type="pres">
      <dgm:prSet presAssocID="{BCC78681-5BF9-4D35-BD5E-548C77DE70A8}"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Venn Diagram"/>
        </a:ext>
      </dgm:extLst>
    </dgm:pt>
    <dgm:pt modelId="{7CCF4320-60BF-4953-ACCD-73A73998C597}" type="pres">
      <dgm:prSet presAssocID="{BCC78681-5BF9-4D35-BD5E-548C77DE70A8}" presName="spaceRect" presStyleCnt="0"/>
      <dgm:spPr/>
    </dgm:pt>
    <dgm:pt modelId="{7C0266D5-BCB5-4F11-9EBD-68F387215701}" type="pres">
      <dgm:prSet presAssocID="{BCC78681-5BF9-4D35-BD5E-548C77DE70A8}" presName="parTx" presStyleLbl="revTx" presStyleIdx="0" presStyleCnt="3">
        <dgm:presLayoutVars>
          <dgm:chMax val="0"/>
          <dgm:chPref val="0"/>
        </dgm:presLayoutVars>
      </dgm:prSet>
      <dgm:spPr/>
    </dgm:pt>
    <dgm:pt modelId="{3399A365-8958-45BD-A3C3-6CC4FACB5A20}" type="pres">
      <dgm:prSet presAssocID="{FDEAE25B-63C4-4863-BCEE-A9822AAC9D3D}" presName="sibTrans" presStyleCnt="0"/>
      <dgm:spPr/>
    </dgm:pt>
    <dgm:pt modelId="{C224F4C9-1388-4D54-B11D-B17DF9EB4B9C}" type="pres">
      <dgm:prSet presAssocID="{967691A1-CA31-4A6A-8B52-F9C2BA89A053}" presName="compNode" presStyleCnt="0"/>
      <dgm:spPr/>
    </dgm:pt>
    <dgm:pt modelId="{A2236B72-312D-40A8-AA22-AE0343542502}" type="pres">
      <dgm:prSet presAssocID="{967691A1-CA31-4A6A-8B52-F9C2BA89A053}" presName="bgRect" presStyleLbl="bgShp" presStyleIdx="1" presStyleCnt="3"/>
      <dgm:spPr/>
    </dgm:pt>
    <dgm:pt modelId="{62683853-480A-43AE-9A08-5361BA786F67}" type="pres">
      <dgm:prSet presAssocID="{967691A1-CA31-4A6A-8B52-F9C2BA89A053}"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losed Quotation Mark"/>
        </a:ext>
      </dgm:extLst>
    </dgm:pt>
    <dgm:pt modelId="{3889B735-09FF-46DF-AFBE-DE41AF8A24F2}" type="pres">
      <dgm:prSet presAssocID="{967691A1-CA31-4A6A-8B52-F9C2BA89A053}" presName="spaceRect" presStyleCnt="0"/>
      <dgm:spPr/>
    </dgm:pt>
    <dgm:pt modelId="{E297B66E-6EDC-48DE-A542-7DD84C6780CE}" type="pres">
      <dgm:prSet presAssocID="{967691A1-CA31-4A6A-8B52-F9C2BA89A053}" presName="parTx" presStyleLbl="revTx" presStyleIdx="1" presStyleCnt="3">
        <dgm:presLayoutVars>
          <dgm:chMax val="0"/>
          <dgm:chPref val="0"/>
        </dgm:presLayoutVars>
      </dgm:prSet>
      <dgm:spPr/>
    </dgm:pt>
    <dgm:pt modelId="{EF1035D9-EBB3-409B-A407-47011255B04B}" type="pres">
      <dgm:prSet presAssocID="{F8BC54BD-7D87-427A-A302-7B33DA2E8C79}" presName="sibTrans" presStyleCnt="0"/>
      <dgm:spPr/>
    </dgm:pt>
    <dgm:pt modelId="{1B08F2D2-DA03-4056-9B0B-43D66C5094C4}" type="pres">
      <dgm:prSet presAssocID="{B9738A45-7DD4-4EFF-B011-9354B45B8473}" presName="compNode" presStyleCnt="0"/>
      <dgm:spPr/>
    </dgm:pt>
    <dgm:pt modelId="{5762313E-2D9D-4C12-807B-4465E98EB4FC}" type="pres">
      <dgm:prSet presAssocID="{B9738A45-7DD4-4EFF-B011-9354B45B8473}" presName="bgRect" presStyleLbl="bgShp" presStyleIdx="2" presStyleCnt="3"/>
      <dgm:spPr/>
    </dgm:pt>
    <dgm:pt modelId="{C2DDEBB2-EE31-44A7-8A5E-1CA52134077A}" type="pres">
      <dgm:prSet presAssocID="{B9738A45-7DD4-4EFF-B011-9354B45B847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Irritant"/>
        </a:ext>
      </dgm:extLst>
    </dgm:pt>
    <dgm:pt modelId="{B61E33A1-147E-46AF-851E-8B32AB362B32}" type="pres">
      <dgm:prSet presAssocID="{B9738A45-7DD4-4EFF-B011-9354B45B8473}" presName="spaceRect" presStyleCnt="0"/>
      <dgm:spPr/>
    </dgm:pt>
    <dgm:pt modelId="{1DD2503E-5D4D-4442-964C-A7D4334328CB}" type="pres">
      <dgm:prSet presAssocID="{B9738A45-7DD4-4EFF-B011-9354B45B8473}" presName="parTx" presStyleLbl="revTx" presStyleIdx="2" presStyleCnt="3">
        <dgm:presLayoutVars>
          <dgm:chMax val="0"/>
          <dgm:chPref val="0"/>
        </dgm:presLayoutVars>
      </dgm:prSet>
      <dgm:spPr/>
    </dgm:pt>
  </dgm:ptLst>
  <dgm:cxnLst>
    <dgm:cxn modelId="{403C290F-2537-4730-A4F4-653E217C1170}" srcId="{A30300AD-9590-4C34-A5A0-88597E344815}" destId="{BCC78681-5BF9-4D35-BD5E-548C77DE70A8}" srcOrd="0" destOrd="0" parTransId="{C834B3DF-E784-41ED-85F2-19FF32588013}" sibTransId="{FDEAE25B-63C4-4863-BCEE-A9822AAC9D3D}"/>
    <dgm:cxn modelId="{82D1675F-486F-41E5-A0A4-91CD83226A87}" type="presOf" srcId="{B9738A45-7DD4-4EFF-B011-9354B45B8473}" destId="{1DD2503E-5D4D-4442-964C-A7D4334328CB}" srcOrd="0" destOrd="0" presId="urn:microsoft.com/office/officeart/2018/2/layout/IconVerticalSolidList"/>
    <dgm:cxn modelId="{05C72B70-8E34-44BB-A1E4-8675B2BDFA29}" srcId="{A30300AD-9590-4C34-A5A0-88597E344815}" destId="{B9738A45-7DD4-4EFF-B011-9354B45B8473}" srcOrd="2" destOrd="0" parTransId="{D9652D97-65B1-428A-B75C-7385B5357C0E}" sibTransId="{47FEF22C-F55C-404C-8446-EF7601CD41E2}"/>
    <dgm:cxn modelId="{7C6EF299-D0BA-4AC6-9F22-27EDE04B8338}" type="presOf" srcId="{A30300AD-9590-4C34-A5A0-88597E344815}" destId="{807B1CC7-55DD-41B8-B752-CBB1D1A8A7BE}" srcOrd="0" destOrd="0" presId="urn:microsoft.com/office/officeart/2018/2/layout/IconVerticalSolidList"/>
    <dgm:cxn modelId="{CE7492AE-3930-4544-88A8-728B51231504}" type="presOf" srcId="{967691A1-CA31-4A6A-8B52-F9C2BA89A053}" destId="{E297B66E-6EDC-48DE-A542-7DD84C6780CE}" srcOrd="0" destOrd="0" presId="urn:microsoft.com/office/officeart/2018/2/layout/IconVerticalSolidList"/>
    <dgm:cxn modelId="{647D96E8-1BEE-4383-B65E-93FD3E30F2BD}" type="presOf" srcId="{BCC78681-5BF9-4D35-BD5E-548C77DE70A8}" destId="{7C0266D5-BCB5-4F11-9EBD-68F387215701}" srcOrd="0" destOrd="0" presId="urn:microsoft.com/office/officeart/2018/2/layout/IconVerticalSolidList"/>
    <dgm:cxn modelId="{D27793EB-02BF-4630-BDB7-C7E0E3434BE8}" srcId="{A30300AD-9590-4C34-A5A0-88597E344815}" destId="{967691A1-CA31-4A6A-8B52-F9C2BA89A053}" srcOrd="1" destOrd="0" parTransId="{C7C9FF5D-B3D1-4283-BA91-ECE30C21EEAE}" sibTransId="{F8BC54BD-7D87-427A-A302-7B33DA2E8C79}"/>
    <dgm:cxn modelId="{1D6BE607-BE34-4C5D-B8FB-3A857D04DBC0}" type="presParOf" srcId="{807B1CC7-55DD-41B8-B752-CBB1D1A8A7BE}" destId="{93DE8852-D05F-41A6-9B9C-03E95A10A9A6}" srcOrd="0" destOrd="0" presId="urn:microsoft.com/office/officeart/2018/2/layout/IconVerticalSolidList"/>
    <dgm:cxn modelId="{FB2A71AF-153C-45E4-B79F-8F4E6BB8C7B4}" type="presParOf" srcId="{93DE8852-D05F-41A6-9B9C-03E95A10A9A6}" destId="{799E839F-242F-487D-9DE6-2EB866B5DE9E}" srcOrd="0" destOrd="0" presId="urn:microsoft.com/office/officeart/2018/2/layout/IconVerticalSolidList"/>
    <dgm:cxn modelId="{43A2D0E0-05CF-4C76-85E9-051195DE6B7A}" type="presParOf" srcId="{93DE8852-D05F-41A6-9B9C-03E95A10A9A6}" destId="{FE86650E-24B7-4459-B2F0-2E69F9E07265}" srcOrd="1" destOrd="0" presId="urn:microsoft.com/office/officeart/2018/2/layout/IconVerticalSolidList"/>
    <dgm:cxn modelId="{F7C110EA-206D-4D59-9BF8-4ADEB3323824}" type="presParOf" srcId="{93DE8852-D05F-41A6-9B9C-03E95A10A9A6}" destId="{7CCF4320-60BF-4953-ACCD-73A73998C597}" srcOrd="2" destOrd="0" presId="urn:microsoft.com/office/officeart/2018/2/layout/IconVerticalSolidList"/>
    <dgm:cxn modelId="{CF3BEFF2-4C77-4F6B-AF57-D399CF87EE7E}" type="presParOf" srcId="{93DE8852-D05F-41A6-9B9C-03E95A10A9A6}" destId="{7C0266D5-BCB5-4F11-9EBD-68F387215701}" srcOrd="3" destOrd="0" presId="urn:microsoft.com/office/officeart/2018/2/layout/IconVerticalSolidList"/>
    <dgm:cxn modelId="{0E529AB7-834A-4722-82B1-7E88E9047083}" type="presParOf" srcId="{807B1CC7-55DD-41B8-B752-CBB1D1A8A7BE}" destId="{3399A365-8958-45BD-A3C3-6CC4FACB5A20}" srcOrd="1" destOrd="0" presId="urn:microsoft.com/office/officeart/2018/2/layout/IconVerticalSolidList"/>
    <dgm:cxn modelId="{6A2976AA-01C0-487C-8705-D902D29B454E}" type="presParOf" srcId="{807B1CC7-55DD-41B8-B752-CBB1D1A8A7BE}" destId="{C224F4C9-1388-4D54-B11D-B17DF9EB4B9C}" srcOrd="2" destOrd="0" presId="urn:microsoft.com/office/officeart/2018/2/layout/IconVerticalSolidList"/>
    <dgm:cxn modelId="{7C2A20A3-624F-4E83-B403-FEC2C83CBB0E}" type="presParOf" srcId="{C224F4C9-1388-4D54-B11D-B17DF9EB4B9C}" destId="{A2236B72-312D-40A8-AA22-AE0343542502}" srcOrd="0" destOrd="0" presId="urn:microsoft.com/office/officeart/2018/2/layout/IconVerticalSolidList"/>
    <dgm:cxn modelId="{CE3F4B74-C628-4B2E-B998-5C27CBE27915}" type="presParOf" srcId="{C224F4C9-1388-4D54-B11D-B17DF9EB4B9C}" destId="{62683853-480A-43AE-9A08-5361BA786F67}" srcOrd="1" destOrd="0" presId="urn:microsoft.com/office/officeart/2018/2/layout/IconVerticalSolidList"/>
    <dgm:cxn modelId="{C7594C7A-0E9E-4854-A00C-331559511B14}" type="presParOf" srcId="{C224F4C9-1388-4D54-B11D-B17DF9EB4B9C}" destId="{3889B735-09FF-46DF-AFBE-DE41AF8A24F2}" srcOrd="2" destOrd="0" presId="urn:microsoft.com/office/officeart/2018/2/layout/IconVerticalSolidList"/>
    <dgm:cxn modelId="{BC8F5826-6BB3-4027-9FA0-C9424FF9AB7E}" type="presParOf" srcId="{C224F4C9-1388-4D54-B11D-B17DF9EB4B9C}" destId="{E297B66E-6EDC-48DE-A542-7DD84C6780CE}" srcOrd="3" destOrd="0" presId="urn:microsoft.com/office/officeart/2018/2/layout/IconVerticalSolidList"/>
    <dgm:cxn modelId="{AC8F3FC9-3263-4E4F-83C4-01A44B3C04C3}" type="presParOf" srcId="{807B1CC7-55DD-41B8-B752-CBB1D1A8A7BE}" destId="{EF1035D9-EBB3-409B-A407-47011255B04B}" srcOrd="3" destOrd="0" presId="urn:microsoft.com/office/officeart/2018/2/layout/IconVerticalSolidList"/>
    <dgm:cxn modelId="{E487A4FB-5E59-4E36-AAFE-D2105B814E10}" type="presParOf" srcId="{807B1CC7-55DD-41B8-B752-CBB1D1A8A7BE}" destId="{1B08F2D2-DA03-4056-9B0B-43D66C5094C4}" srcOrd="4" destOrd="0" presId="urn:microsoft.com/office/officeart/2018/2/layout/IconVerticalSolidList"/>
    <dgm:cxn modelId="{1D205CB5-8734-4494-9DE0-32E1592D0305}" type="presParOf" srcId="{1B08F2D2-DA03-4056-9B0B-43D66C5094C4}" destId="{5762313E-2D9D-4C12-807B-4465E98EB4FC}" srcOrd="0" destOrd="0" presId="urn:microsoft.com/office/officeart/2018/2/layout/IconVerticalSolidList"/>
    <dgm:cxn modelId="{21F0F01A-0C49-491F-96B1-69E2A5863B72}" type="presParOf" srcId="{1B08F2D2-DA03-4056-9B0B-43D66C5094C4}" destId="{C2DDEBB2-EE31-44A7-8A5E-1CA52134077A}" srcOrd="1" destOrd="0" presId="urn:microsoft.com/office/officeart/2018/2/layout/IconVerticalSolidList"/>
    <dgm:cxn modelId="{BB56E5A7-F793-48FF-AED4-E64D6E5EE33F}" type="presParOf" srcId="{1B08F2D2-DA03-4056-9B0B-43D66C5094C4}" destId="{B61E33A1-147E-46AF-851E-8B32AB362B32}" srcOrd="2" destOrd="0" presId="urn:microsoft.com/office/officeart/2018/2/layout/IconVerticalSolidList"/>
    <dgm:cxn modelId="{C267EEE3-2DAF-495A-A37A-0DDF552E0243}" type="presParOf" srcId="{1B08F2D2-DA03-4056-9B0B-43D66C5094C4}" destId="{1DD2503E-5D4D-4442-964C-A7D4334328C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9E839F-242F-487D-9DE6-2EB866B5DE9E}">
      <dsp:nvSpPr>
        <dsp:cNvPr id="0" name=""/>
        <dsp:cNvSpPr/>
      </dsp:nvSpPr>
      <dsp:spPr>
        <a:xfrm>
          <a:off x="0" y="663"/>
          <a:ext cx="6632841" cy="155148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86650E-24B7-4459-B2F0-2E69F9E07265}">
      <dsp:nvSpPr>
        <dsp:cNvPr id="0" name=""/>
        <dsp:cNvSpPr/>
      </dsp:nvSpPr>
      <dsp:spPr>
        <a:xfrm>
          <a:off x="469325" y="349747"/>
          <a:ext cx="853318" cy="85331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0266D5-BCB5-4F11-9EBD-68F387215701}">
      <dsp:nvSpPr>
        <dsp:cNvPr id="0" name=""/>
        <dsp:cNvSpPr/>
      </dsp:nvSpPr>
      <dsp:spPr>
        <a:xfrm>
          <a:off x="1791969" y="663"/>
          <a:ext cx="4840871" cy="15514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199" tIns="164199" rIns="164199" bIns="164199" numCol="1" spcCol="1270" anchor="ctr" anchorCtr="0">
          <a:noAutofit/>
        </a:bodyPr>
        <a:lstStyle/>
        <a:p>
          <a:pPr marL="0" lvl="0" indent="0" algn="l" defTabSz="889000">
            <a:lnSpc>
              <a:spcPct val="100000"/>
            </a:lnSpc>
            <a:spcBef>
              <a:spcPct val="0"/>
            </a:spcBef>
            <a:spcAft>
              <a:spcPct val="35000"/>
            </a:spcAft>
            <a:buNone/>
          </a:pPr>
          <a:r>
            <a:rPr lang="en-US" sz="2000" b="1" kern="1200"/>
            <a:t>Next, pairwise encoding enforces that no two variables in the set can both be true. For each distinct pair (xi,xj) where i≠j , we add a binary clause: ¬xi∨¬xj. ​This clause states that if xi​ is true, then xj must be false (and vice versa), effectively limiting the set to at most one true variable.</a:t>
          </a:r>
          <a:endParaRPr lang="en-US" sz="2000" kern="1200"/>
        </a:p>
      </dsp:txBody>
      <dsp:txXfrm>
        <a:off x="1791969" y="663"/>
        <a:ext cx="4840871" cy="1551488"/>
      </dsp:txXfrm>
    </dsp:sp>
    <dsp:sp modelId="{A2236B72-312D-40A8-AA22-AE0343542502}">
      <dsp:nvSpPr>
        <dsp:cNvPr id="0" name=""/>
        <dsp:cNvSpPr/>
      </dsp:nvSpPr>
      <dsp:spPr>
        <a:xfrm>
          <a:off x="0" y="1940023"/>
          <a:ext cx="6632841" cy="155148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2683853-480A-43AE-9A08-5361BA786F67}">
      <dsp:nvSpPr>
        <dsp:cNvPr id="0" name=""/>
        <dsp:cNvSpPr/>
      </dsp:nvSpPr>
      <dsp:spPr>
        <a:xfrm>
          <a:off x="469325" y="2289108"/>
          <a:ext cx="853318" cy="85331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97B66E-6EDC-48DE-A542-7DD84C6780CE}">
      <dsp:nvSpPr>
        <dsp:cNvPr id="0" name=""/>
        <dsp:cNvSpPr/>
      </dsp:nvSpPr>
      <dsp:spPr>
        <a:xfrm>
          <a:off x="1791969" y="1940023"/>
          <a:ext cx="4840871" cy="15514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199" tIns="164199" rIns="164199" bIns="164199" numCol="1" spcCol="1270" anchor="ctr" anchorCtr="0">
          <a:noAutofit/>
        </a:bodyPr>
        <a:lstStyle/>
        <a:p>
          <a:pPr marL="0" lvl="0" indent="0" algn="l" defTabSz="889000">
            <a:lnSpc>
              <a:spcPct val="100000"/>
            </a:lnSpc>
            <a:spcBef>
              <a:spcPct val="0"/>
            </a:spcBef>
            <a:spcAft>
              <a:spcPct val="35000"/>
            </a:spcAft>
            <a:buNone/>
          </a:pPr>
          <a:r>
            <a:rPr lang="en-US" sz="2000" b="1" kern="1200"/>
            <a:t>Pairwise encoding thus consists of one n-ary clause and (n C 2) = n(n−1)/2 binary clauses. The n-ary clause enforces that at least one variable is true, and the binary clauses enforce that no two variables are true simultaneously.</a:t>
          </a:r>
          <a:endParaRPr lang="en-US" sz="2000" kern="1200"/>
        </a:p>
      </dsp:txBody>
      <dsp:txXfrm>
        <a:off x="1791969" y="1940023"/>
        <a:ext cx="4840871" cy="1551488"/>
      </dsp:txXfrm>
    </dsp:sp>
    <dsp:sp modelId="{5762313E-2D9D-4C12-807B-4465E98EB4FC}">
      <dsp:nvSpPr>
        <dsp:cNvPr id="0" name=""/>
        <dsp:cNvSpPr/>
      </dsp:nvSpPr>
      <dsp:spPr>
        <a:xfrm>
          <a:off x="0" y="3879384"/>
          <a:ext cx="6632841" cy="155148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DDEBB2-EE31-44A7-8A5E-1CA52134077A}">
      <dsp:nvSpPr>
        <dsp:cNvPr id="0" name=""/>
        <dsp:cNvSpPr/>
      </dsp:nvSpPr>
      <dsp:spPr>
        <a:xfrm>
          <a:off x="469325" y="4228469"/>
          <a:ext cx="853318" cy="85331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D2503E-5D4D-4442-964C-A7D4334328CB}">
      <dsp:nvSpPr>
        <dsp:cNvPr id="0" name=""/>
        <dsp:cNvSpPr/>
      </dsp:nvSpPr>
      <dsp:spPr>
        <a:xfrm>
          <a:off x="1791969" y="3879384"/>
          <a:ext cx="4840871" cy="15514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199" tIns="164199" rIns="164199" bIns="164199" numCol="1" spcCol="1270" anchor="ctr" anchorCtr="0">
          <a:noAutofit/>
        </a:bodyPr>
        <a:lstStyle/>
        <a:p>
          <a:pPr marL="0" lvl="0" indent="0" algn="l" defTabSz="889000">
            <a:lnSpc>
              <a:spcPct val="100000"/>
            </a:lnSpc>
            <a:spcBef>
              <a:spcPct val="0"/>
            </a:spcBef>
            <a:spcAft>
              <a:spcPct val="35000"/>
            </a:spcAft>
            <a:buNone/>
          </a:pPr>
          <a:r>
            <a:rPr lang="en-US" sz="2000" b="1" kern="1200"/>
            <a:t>This encoding directly excludes each pair of variables, keeping the formulation relatively simple and ensuring the exact cover constraint effectively.</a:t>
          </a:r>
          <a:endParaRPr lang="en-US" sz="2000" kern="1200"/>
        </a:p>
      </dsp:txBody>
      <dsp:txXfrm>
        <a:off x="1791969" y="3879384"/>
        <a:ext cx="4840871" cy="155148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03T21:04:59.800"/>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03T21:37:47.921"/>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03T21:41:28.457"/>
    </inkml:context>
    <inkml:brush xml:id="br0">
      <inkml:brushProperty name="width" value="0.35" units="cm"/>
      <inkml:brushProperty name="height" value="0.35" units="cm"/>
      <inkml:brushProperty name="color" value="#FFFFFF"/>
    </inkml:brush>
  </inkml:definitions>
  <inkml:trace contextRef="#ctx0" brushRef="#br0">226 30 24575,'0'0'0,"0"0"0,-1 0 0,1 1 0,0-1 0,0 0 0,-1 0 0,1 1 0,0-1 0,0 0 0,0 0 0,-1 1 0,1-1 0,0 0 0,0 1 0,0-1 0,0 0 0,0 1 0,-1-1 0,1 0 0,0 1 0,0-1 0,0 0 0,0 1 0,0-1 0,0 1 0,0-1 0,0 0 0,1 1 0,-1-1 0,0 0 0,0 1 0,0-1 0,0 0 0,0 1 0,1-1 0,13 8 0,24-2 0,-36-6 0,107 4 0,-64-4 0,71 10 0,-6 3 0,1-6 0,140-7 0,-94-3 0,-136 4 0,21 1 0,-38-4 0,-26-4 0,-39-3 0,-114-2 0,52 6 0,91 1 0,0-2 0,-40-11 0,42 8 0,-1 2 0,-48-4 0,-211 12 0,280-1 0,1 1 0,-1 1 0,1-1 0,0 2 0,-1-1 0,1 1 0,0 0 0,1 1 0,-1 0 0,0 1 0,1 0 0,0 0 0,0 1 0,-8 7 0,-11 10 0,0-1 0,-55 33 0,80-54 0,1 0 0,-1 0 0,0 0 0,1 0 0,-1 0 0,1 1 0,-1-1 0,1 0 0,0 1 0,0-1 0,-2 2 0,3-2 0,0-1 0,0 1 0,0-1 0,-1 1 0,1-1 0,0 1 0,0-1 0,0 1 0,0-1 0,0 1 0,0-1 0,0 0 0,0 1 0,0-1 0,0 1 0,0-1 0,1 1 0,-1-1 0,0 1 0,0-1 0,0 1 0,1-1 0,-1 0 0,0 1 0,0-1 0,1 1 0,0-1 0,2 3 0,1 0 0,-1-1 0,1 0 0,0 0 0,0 0 0,0-1 0,0 1 0,6 0 0,27 10 0,1-2 0,0-1 0,0-2 0,1-2 0,39 0 0,-77-5 0,151-5 0,-126 2 0,0-1 0,0-1 0,44-14 0,-14-2 0,1 3 0,1 3 0,85-12 0,-98 21 0,44-14 0,6-1 0,-38 16 0,-47 5 0,0 0 0,0-1 0,0 0 0,-1-1 0,1 0 0,0 0 0,-1-1 0,11-4 0,-5-1 0,1 2 0,0-1 0,1 2 0,-1 0 0,1 1 0,30-3 0,24-3 0,-28 3 0,67-2 0,-101 8 0,0 1 0,0 1 0,0-1 0,0 1 0,0 1 0,12 3 0,-19-4 0,1 0 0,-1 1 0,0-1 0,0 0 0,0 1 0,0 0 0,0-1 0,0 1 0,0 0 0,0 0 0,-1 0 0,1 0 0,-1 1 0,1-1 0,-1 0 0,0 0 0,0 1 0,0-1 0,0 1 0,-1-1 0,1 1 0,0-1 0,-1 1 0,0 0 0,0-1 0,0 4 0,0-2 0,1-1 0,-2 1 0,1 0 0,0 0 0,-1 0 0,0 0 0,0 0 0,0-1 0,0 1 0,-1 0 0,1-1 0,-1 1 0,0-1 0,0 1 0,-1-1 0,1 0 0,0 0 0,-1 0 0,0 0 0,0-1 0,0 1 0,0-1 0,0 1 0,0-1 0,-1 0 0,1 0 0,-1-1 0,-3 2 0,-11 4 0,-1-1 0,0-1 0,0 0 0,-26 2 0,30-5 0,-46 3 0,47-5 0,0 1 0,0 0 0,0 1 0,0 1 0,-26 8 0,10 2 104,0 1-593,0-2-1,-52 13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03T21:45:09.869"/>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jpe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11/9/2024</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953500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11/9/2024</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470382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11/9/2024</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76063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11/9/2024</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743140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11/9/2024</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645919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11/9/2024</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84096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11/9/2024</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1102205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11/9/2024</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72284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11/9/2024</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919742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11/9/2024</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68308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11/9/2024</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3135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11/9/2024</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3098361465"/>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customXml" Target="../ink/ink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customXml" Target="../ink/ink4.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2.sv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5.xml"/><Relationship Id="rId5" Type="http://schemas.openxmlformats.org/officeDocument/2006/relationships/image" Target="../media/image36.png"/><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1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21.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image" Target="../media/image51.png"/><Relationship Id="rId1" Type="http://schemas.openxmlformats.org/officeDocument/2006/relationships/slideLayout" Target="../slideLayouts/slideLayout7.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Deecey01/FMSV_Project" TargetMode="External"/><Relationship Id="rId2" Type="http://schemas.openxmlformats.org/officeDocument/2006/relationships/hyperlink" Target="https://en.wikipedia.org/wiki/Exact_cover" TargetMode="External"/><Relationship Id="rId1" Type="http://schemas.openxmlformats.org/officeDocument/2006/relationships/slideLayout" Target="../slideLayouts/slideLayout2.xml"/><Relationship Id="rId4" Type="http://schemas.openxmlformats.org/officeDocument/2006/relationships/hyperlink" Target="https://www.cs.cmu.edu/~bryant/boolean/macgregor.html"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customXml" Target="../ink/ink1.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78CC48C-9275-4EFA-9B84-8E818500B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00FAFF3A-855E-4231-48B4-41CC47F20A90}"/>
              </a:ext>
            </a:extLst>
          </p:cNvPr>
          <p:cNvSpPr>
            <a:spLocks noGrp="1"/>
          </p:cNvSpPr>
          <p:nvPr>
            <p:ph type="subTitle" idx="1"/>
          </p:nvPr>
        </p:nvSpPr>
        <p:spPr>
          <a:xfrm>
            <a:off x="448055" y="4416542"/>
            <a:ext cx="5461131" cy="1812574"/>
          </a:xfrm>
        </p:spPr>
        <p:txBody>
          <a:bodyPr anchor="ctr">
            <a:normAutofit/>
          </a:bodyPr>
          <a:lstStyle/>
          <a:p>
            <a:pPr algn="ctr"/>
            <a:r>
              <a:rPr lang="en-US" sz="8000" b="1" dirty="0"/>
              <a:t>Group – A1</a:t>
            </a:r>
            <a:endParaRPr lang="en-IN" sz="8000" b="1" dirty="0"/>
          </a:p>
        </p:txBody>
      </p:sp>
      <p:pic>
        <p:nvPicPr>
          <p:cNvPr id="4" name="Picture 3" descr="Network connection abstract against a white background">
            <a:extLst>
              <a:ext uri="{FF2B5EF4-FFF2-40B4-BE49-F238E27FC236}">
                <a16:creationId xmlns:a16="http://schemas.microsoft.com/office/drawing/2014/main" id="{0429A0AD-1309-E168-EE09-73F1DA40C8BF}"/>
              </a:ext>
            </a:extLst>
          </p:cNvPr>
          <p:cNvPicPr>
            <a:picLocks noChangeAspect="1"/>
          </p:cNvPicPr>
          <p:nvPr/>
        </p:nvPicPr>
        <p:blipFill>
          <a:blip r:embed="rId2"/>
          <a:srcRect t="48428"/>
          <a:stretch/>
        </p:blipFill>
        <p:spPr>
          <a:xfrm>
            <a:off x="21" y="10"/>
            <a:ext cx="12191979" cy="4196972"/>
          </a:xfrm>
          <a:custGeom>
            <a:avLst/>
            <a:gdLst/>
            <a:ahLst/>
            <a:cxnLst/>
            <a:rect l="l" t="t" r="r" b="b"/>
            <a:pathLst>
              <a:path w="12191999" h="4196982">
                <a:moveTo>
                  <a:pt x="0" y="0"/>
                </a:moveTo>
                <a:lnTo>
                  <a:pt x="12191999" y="0"/>
                </a:lnTo>
                <a:lnTo>
                  <a:pt x="12191999" y="4170459"/>
                </a:lnTo>
                <a:lnTo>
                  <a:pt x="11986461" y="4175111"/>
                </a:lnTo>
                <a:cubicBezTo>
                  <a:pt x="11912297" y="4174136"/>
                  <a:pt x="11838168" y="4170508"/>
                  <a:pt x="11764214" y="4164231"/>
                </a:cubicBezTo>
                <a:cubicBezTo>
                  <a:pt x="11656850" y="4156227"/>
                  <a:pt x="11548596" y="4145173"/>
                  <a:pt x="11441995" y="4165502"/>
                </a:cubicBezTo>
                <a:cubicBezTo>
                  <a:pt x="11324975" y="4187991"/>
                  <a:pt x="11208081" y="4188118"/>
                  <a:pt x="11090044" y="4182401"/>
                </a:cubicBezTo>
                <a:cubicBezTo>
                  <a:pt x="10989160" y="4177573"/>
                  <a:pt x="10888657" y="4152161"/>
                  <a:pt x="10787011" y="4178970"/>
                </a:cubicBezTo>
                <a:cubicBezTo>
                  <a:pt x="10776897" y="4180444"/>
                  <a:pt x="10766592" y="4180012"/>
                  <a:pt x="10756643" y="4177700"/>
                </a:cubicBezTo>
                <a:cubicBezTo>
                  <a:pt x="10645468" y="4162326"/>
                  <a:pt x="10533530" y="4174904"/>
                  <a:pt x="10421973" y="4170584"/>
                </a:cubicBezTo>
                <a:cubicBezTo>
                  <a:pt x="10370515" y="4168551"/>
                  <a:pt x="10318040" y="4169695"/>
                  <a:pt x="10267216" y="4164231"/>
                </a:cubicBezTo>
                <a:cubicBezTo>
                  <a:pt x="10150577" y="4151780"/>
                  <a:pt x="10034192" y="4145173"/>
                  <a:pt x="9918824" y="4174523"/>
                </a:cubicBezTo>
                <a:cubicBezTo>
                  <a:pt x="9885153" y="4182439"/>
                  <a:pt x="9850745" y="4186695"/>
                  <a:pt x="9816160" y="4187229"/>
                </a:cubicBezTo>
                <a:cubicBezTo>
                  <a:pt x="9703206" y="4191295"/>
                  <a:pt x="9590632" y="4183544"/>
                  <a:pt x="9478059" y="4177191"/>
                </a:cubicBezTo>
                <a:cubicBezTo>
                  <a:pt x="9399918" y="4172744"/>
                  <a:pt x="9321904" y="4163088"/>
                  <a:pt x="9243637" y="4171220"/>
                </a:cubicBezTo>
                <a:cubicBezTo>
                  <a:pt x="9198150" y="4175921"/>
                  <a:pt x="9152282" y="4175921"/>
                  <a:pt x="9106795" y="4171220"/>
                </a:cubicBezTo>
                <a:cubicBezTo>
                  <a:pt x="9022962" y="4161398"/>
                  <a:pt x="8938380" y="4159568"/>
                  <a:pt x="8854204" y="4165756"/>
                </a:cubicBezTo>
                <a:cubicBezTo>
                  <a:pt x="8728543" y="4176556"/>
                  <a:pt x="8603010" y="4185577"/>
                  <a:pt x="8476969" y="4168424"/>
                </a:cubicBezTo>
                <a:cubicBezTo>
                  <a:pt x="8405486" y="4157192"/>
                  <a:pt x="8332808" y="4155871"/>
                  <a:pt x="8260970" y="4164486"/>
                </a:cubicBezTo>
                <a:cubicBezTo>
                  <a:pt x="8089823" y="4188500"/>
                  <a:pt x="7918295" y="4180749"/>
                  <a:pt x="7746767" y="4170839"/>
                </a:cubicBezTo>
                <a:cubicBezTo>
                  <a:pt x="7632160" y="4164104"/>
                  <a:pt x="7517046" y="4151780"/>
                  <a:pt x="7402693" y="4168043"/>
                </a:cubicBezTo>
                <a:cubicBezTo>
                  <a:pt x="7256831" y="4188372"/>
                  <a:pt x="7110841" y="4181638"/>
                  <a:pt x="6964597" y="4175667"/>
                </a:cubicBezTo>
                <a:cubicBezTo>
                  <a:pt x="6857233" y="4171220"/>
                  <a:pt x="6749742" y="4157751"/>
                  <a:pt x="6642124" y="4174396"/>
                </a:cubicBezTo>
                <a:cubicBezTo>
                  <a:pt x="6631045" y="4175908"/>
                  <a:pt x="6619775" y="4174777"/>
                  <a:pt x="6609216" y="4171093"/>
                </a:cubicBezTo>
                <a:cubicBezTo>
                  <a:pt x="6568379" y="4157650"/>
                  <a:pt x="6524595" y="4155846"/>
                  <a:pt x="6482793" y="4165883"/>
                </a:cubicBezTo>
                <a:cubicBezTo>
                  <a:pt x="6405669" y="4182782"/>
                  <a:pt x="6328672" y="4190151"/>
                  <a:pt x="6250150" y="4174777"/>
                </a:cubicBezTo>
                <a:cubicBezTo>
                  <a:pt x="6217254" y="4167891"/>
                  <a:pt x="6183521" y="4165883"/>
                  <a:pt x="6150028" y="4168806"/>
                </a:cubicBezTo>
                <a:cubicBezTo>
                  <a:pt x="6020175" y="4181766"/>
                  <a:pt x="5890068" y="4176683"/>
                  <a:pt x="5760087" y="4174142"/>
                </a:cubicBezTo>
                <a:cubicBezTo>
                  <a:pt x="5521345" y="4169695"/>
                  <a:pt x="5282477" y="4174142"/>
                  <a:pt x="5044242" y="4151399"/>
                </a:cubicBezTo>
                <a:cubicBezTo>
                  <a:pt x="4979506" y="4145237"/>
                  <a:pt x="4914326" y="4141297"/>
                  <a:pt x="4849272" y="4142076"/>
                </a:cubicBezTo>
                <a:cubicBezTo>
                  <a:pt x="4784218" y="4142854"/>
                  <a:pt x="4719291" y="4148349"/>
                  <a:pt x="4655063" y="4161055"/>
                </a:cubicBezTo>
                <a:cubicBezTo>
                  <a:pt x="4447578" y="4201332"/>
                  <a:pt x="4239457" y="4203874"/>
                  <a:pt x="4029811" y="4187610"/>
                </a:cubicBezTo>
                <a:cubicBezTo>
                  <a:pt x="3943792" y="4180876"/>
                  <a:pt x="3857774" y="4169695"/>
                  <a:pt x="3771375" y="4171855"/>
                </a:cubicBezTo>
                <a:cubicBezTo>
                  <a:pt x="3623225" y="4175794"/>
                  <a:pt x="3474948" y="4167789"/>
                  <a:pt x="3326672" y="4169822"/>
                </a:cubicBezTo>
                <a:cubicBezTo>
                  <a:pt x="3322669" y="4170394"/>
                  <a:pt x="3318578" y="4169860"/>
                  <a:pt x="3314855" y="4168297"/>
                </a:cubicBezTo>
                <a:cubicBezTo>
                  <a:pt x="3278008" y="4143013"/>
                  <a:pt x="3237604" y="4152796"/>
                  <a:pt x="3199487" y="4159403"/>
                </a:cubicBezTo>
                <a:cubicBezTo>
                  <a:pt x="3072810" y="4181384"/>
                  <a:pt x="2946260" y="4192184"/>
                  <a:pt x="2817550" y="4175158"/>
                </a:cubicBezTo>
                <a:cubicBezTo>
                  <a:pt x="2694647" y="4157332"/>
                  <a:pt x="2569990" y="4155109"/>
                  <a:pt x="2446541" y="4168551"/>
                </a:cubicBezTo>
                <a:cubicBezTo>
                  <a:pt x="2276791" y="4188372"/>
                  <a:pt x="2107677" y="4184179"/>
                  <a:pt x="1938308" y="4168551"/>
                </a:cubicBezTo>
                <a:cubicBezTo>
                  <a:pt x="1869570" y="4162199"/>
                  <a:pt x="1799815" y="4151399"/>
                  <a:pt x="1731712" y="4167281"/>
                </a:cubicBezTo>
                <a:cubicBezTo>
                  <a:pt x="1647854" y="4186721"/>
                  <a:pt x="1564250" y="4180368"/>
                  <a:pt x="1480137" y="4176048"/>
                </a:cubicBezTo>
                <a:cubicBezTo>
                  <a:pt x="1373663" y="4170457"/>
                  <a:pt x="1267442" y="4154321"/>
                  <a:pt x="1160586" y="4167027"/>
                </a:cubicBezTo>
                <a:cubicBezTo>
                  <a:pt x="1111161" y="4172871"/>
                  <a:pt x="1062116" y="4182147"/>
                  <a:pt x="1012055" y="4179733"/>
                </a:cubicBezTo>
                <a:cubicBezTo>
                  <a:pt x="873562" y="4173380"/>
                  <a:pt x="735196" y="4165883"/>
                  <a:pt x="596449" y="4167027"/>
                </a:cubicBezTo>
                <a:cubicBezTo>
                  <a:pt x="538383" y="4167408"/>
                  <a:pt x="480699" y="4169314"/>
                  <a:pt x="422887" y="4173507"/>
                </a:cubicBezTo>
                <a:cubicBezTo>
                  <a:pt x="315015" y="4181384"/>
                  <a:pt x="207524" y="4170711"/>
                  <a:pt x="100033" y="4166900"/>
                </a:cubicBezTo>
                <a:lnTo>
                  <a:pt x="0" y="4171381"/>
                </a:lnTo>
                <a:close/>
              </a:path>
            </a:pathLst>
          </a:custGeom>
        </p:spPr>
      </p:pic>
      <p:sp>
        <p:nvSpPr>
          <p:cNvPr id="5" name="TextBox 4">
            <a:extLst>
              <a:ext uri="{FF2B5EF4-FFF2-40B4-BE49-F238E27FC236}">
                <a16:creationId xmlns:a16="http://schemas.microsoft.com/office/drawing/2014/main" id="{12713CE9-32C9-813E-4F83-29B3220588B0}"/>
              </a:ext>
            </a:extLst>
          </p:cNvPr>
          <p:cNvSpPr txBox="1"/>
          <p:nvPr/>
        </p:nvSpPr>
        <p:spPr>
          <a:xfrm>
            <a:off x="7256205" y="4474790"/>
            <a:ext cx="2560445" cy="2246769"/>
          </a:xfrm>
          <a:prstGeom prst="rect">
            <a:avLst/>
          </a:prstGeom>
          <a:noFill/>
        </p:spPr>
        <p:txBody>
          <a:bodyPr wrap="none" rtlCol="0">
            <a:spAutoFit/>
          </a:bodyPr>
          <a:lstStyle/>
          <a:p>
            <a:r>
              <a:rPr lang="en-US" sz="2000" dirty="0"/>
              <a:t>Team Members:</a:t>
            </a:r>
          </a:p>
          <a:p>
            <a:r>
              <a:rPr lang="en-US" sz="2400" b="1" dirty="0"/>
              <a:t>Divyansh Chandak    220101039</a:t>
            </a:r>
          </a:p>
          <a:p>
            <a:r>
              <a:rPr lang="en-US" sz="2400" b="1" dirty="0" err="1"/>
              <a:t>Shubhranshu</a:t>
            </a:r>
            <a:r>
              <a:rPr lang="en-US" sz="2400" b="1" dirty="0"/>
              <a:t> Pandey 220101094</a:t>
            </a:r>
          </a:p>
          <a:p>
            <a:r>
              <a:rPr lang="en-US" sz="2400" b="1" dirty="0"/>
              <a:t>Manas Kumar Sinha  220101065</a:t>
            </a:r>
          </a:p>
          <a:p>
            <a:r>
              <a:rPr lang="en-US" sz="2400" b="1" dirty="0"/>
              <a:t>Kevin Thomas Jacob  220101054</a:t>
            </a:r>
          </a:p>
          <a:p>
            <a:r>
              <a:rPr lang="en-US" sz="2400" b="1" dirty="0"/>
              <a:t>Mayank Choudhary   220101067</a:t>
            </a:r>
            <a:endParaRPr lang="en-IN" sz="2400" b="1" dirty="0"/>
          </a:p>
        </p:txBody>
      </p:sp>
      <p:sp>
        <p:nvSpPr>
          <p:cNvPr id="12" name="Title 11">
            <a:extLst>
              <a:ext uri="{FF2B5EF4-FFF2-40B4-BE49-F238E27FC236}">
                <a16:creationId xmlns:a16="http://schemas.microsoft.com/office/drawing/2014/main" id="{3EE7126D-9F6F-610E-B5B9-4B78E42342B5}"/>
              </a:ext>
            </a:extLst>
          </p:cNvPr>
          <p:cNvSpPr>
            <a:spLocks noGrp="1"/>
          </p:cNvSpPr>
          <p:nvPr>
            <p:ph type="ctrTitle"/>
          </p:nvPr>
        </p:nvSpPr>
        <p:spPr/>
        <p:txBody>
          <a:bodyPr/>
          <a:lstStyle/>
          <a:p>
            <a:r>
              <a:rPr lang="en-US" dirty="0"/>
              <a:t>FMSV  PROJECT</a:t>
            </a:r>
            <a:endParaRPr lang="en-IN" dirty="0"/>
          </a:p>
        </p:txBody>
      </p:sp>
    </p:spTree>
    <p:extLst>
      <p:ext uri="{BB962C8B-B14F-4D97-AF65-F5344CB8AC3E}">
        <p14:creationId xmlns:p14="http://schemas.microsoft.com/office/powerpoint/2010/main" val="1025791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653B95-5333-87AA-773C-C06CC03061D4}"/>
              </a:ext>
            </a:extLst>
          </p:cNvPr>
          <p:cNvSpPr txBox="1"/>
          <p:nvPr/>
        </p:nvSpPr>
        <p:spPr>
          <a:xfrm>
            <a:off x="629265" y="698090"/>
            <a:ext cx="10864645" cy="6186309"/>
          </a:xfrm>
          <a:prstGeom prst="rect">
            <a:avLst/>
          </a:prstGeom>
          <a:noFill/>
        </p:spPr>
        <p:txBody>
          <a:bodyPr wrap="square" rtlCol="0">
            <a:spAutoFit/>
          </a:bodyPr>
          <a:lstStyle/>
          <a:p>
            <a:pPr marL="285750" indent="-285750">
              <a:buFont typeface="Arial" panose="020B0604020202020204" pitchFamily="34" charset="0"/>
              <a:buChar char="•"/>
            </a:pPr>
            <a:r>
              <a:rPr lang="en-US" sz="2200" b="1" dirty="0"/>
              <a:t>Profiling and Performance Metrics:</a:t>
            </a:r>
          </a:p>
          <a:p>
            <a:pPr lvl="1">
              <a:buFont typeface="Arial" panose="020B0604020202020204" pitchFamily="34" charset="0"/>
              <a:buChar char="•"/>
            </a:pPr>
            <a:r>
              <a:rPr lang="en-US" sz="2200" b="1" i="1" dirty="0">
                <a:solidFill>
                  <a:schemeClr val="accent2"/>
                </a:solidFill>
              </a:rPr>
              <a:t>parse</a:t>
            </a:r>
            <a:r>
              <a:rPr lang="en-US" sz="2200" b="1" dirty="0"/>
              <a:t>: Time spent parsing the input CNF file.</a:t>
            </a:r>
          </a:p>
          <a:p>
            <a:pPr lvl="1">
              <a:buFont typeface="Arial" panose="020B0604020202020204" pitchFamily="34" charset="0"/>
              <a:buChar char="•"/>
            </a:pPr>
            <a:r>
              <a:rPr lang="en-US" sz="2200" b="1" i="1" dirty="0">
                <a:solidFill>
                  <a:schemeClr val="accent2"/>
                </a:solidFill>
              </a:rPr>
              <a:t>search</a:t>
            </a:r>
            <a:r>
              <a:rPr lang="en-US" sz="2200" b="1" dirty="0"/>
              <a:t>: Time spent in the search phase for finding solutions.</a:t>
            </a:r>
          </a:p>
          <a:p>
            <a:pPr lvl="1">
              <a:buFont typeface="Arial" panose="020B0604020202020204" pitchFamily="34" charset="0"/>
              <a:buChar char="•"/>
            </a:pPr>
            <a:r>
              <a:rPr lang="en-US" sz="2200" b="1" i="1" dirty="0">
                <a:solidFill>
                  <a:schemeClr val="accent2"/>
                </a:solidFill>
              </a:rPr>
              <a:t>lucky</a:t>
            </a:r>
            <a:r>
              <a:rPr lang="en-US" sz="2200" b="1" dirty="0"/>
              <a:t>: Refers to optimizations where the solver quickly finds an assignment that satisfies a large portion of constraints.</a:t>
            </a:r>
          </a:p>
          <a:p>
            <a:pPr lvl="1">
              <a:buFont typeface="Arial" panose="020B0604020202020204" pitchFamily="34" charset="0"/>
              <a:buChar char="•"/>
            </a:pPr>
            <a:r>
              <a:rPr lang="en-US" sz="2200" b="1" i="1" dirty="0">
                <a:solidFill>
                  <a:schemeClr val="accent2"/>
                </a:solidFill>
              </a:rPr>
              <a:t>simplify</a:t>
            </a:r>
            <a:r>
              <a:rPr lang="en-US" sz="2200" b="1" dirty="0"/>
              <a:t>: Time spent simplifying the formula by removing clauses or literals.</a:t>
            </a:r>
          </a:p>
          <a:p>
            <a:pPr lvl="1"/>
            <a:r>
              <a:rPr lang="en-US" sz="2200" b="1" dirty="0"/>
              <a:t>Each percentage shows the time proportion relative to the total solving time. For example, 177.03% in parse suggests the process used more computational focus here due to optimizations.</a:t>
            </a:r>
          </a:p>
          <a:p>
            <a:pPr marL="285750" indent="-285750">
              <a:buFont typeface="Arial" panose="020B0604020202020204" pitchFamily="34" charset="0"/>
              <a:buChar char="•"/>
            </a:pPr>
            <a:r>
              <a:rPr lang="en-US" sz="2200" b="1" dirty="0"/>
              <a:t>Statistics and Resources:</a:t>
            </a:r>
          </a:p>
          <a:p>
            <a:pPr lvl="1">
              <a:buFont typeface="Arial" panose="020B0604020202020204" pitchFamily="34" charset="0"/>
              <a:buChar char="•"/>
            </a:pPr>
            <a:r>
              <a:rPr lang="en-US" sz="2200" b="1" i="1" dirty="0">
                <a:solidFill>
                  <a:schemeClr val="accent2"/>
                </a:solidFill>
              </a:rPr>
              <a:t>lucky</a:t>
            </a:r>
            <a:r>
              <a:rPr lang="en-US" sz="2200" b="1" dirty="0"/>
              <a:t>: 100% of the clauses or decisions benefited from the "lucky" optimization.</a:t>
            </a:r>
          </a:p>
          <a:p>
            <a:pPr lvl="1">
              <a:buFont typeface="Arial" panose="020B0604020202020204" pitchFamily="34" charset="0"/>
              <a:buChar char="•"/>
            </a:pPr>
            <a:r>
              <a:rPr lang="en-US" sz="2200" b="1" i="1" dirty="0">
                <a:solidFill>
                  <a:schemeClr val="accent2"/>
                </a:solidFill>
              </a:rPr>
              <a:t>propagations</a:t>
            </a:r>
            <a:r>
              <a:rPr lang="en-US" sz="2200" b="1" dirty="0"/>
              <a:t>: Tracks the rate of variable assignments per second.</a:t>
            </a:r>
          </a:p>
          <a:p>
            <a:pPr lvl="1">
              <a:buFont typeface="Arial" panose="020B0604020202020204" pitchFamily="34" charset="0"/>
              <a:buChar char="•"/>
            </a:pPr>
            <a:r>
              <a:rPr lang="en-US" sz="2200" b="1" i="1" dirty="0">
                <a:solidFill>
                  <a:schemeClr val="accent2"/>
                </a:solidFill>
              </a:rPr>
              <a:t>resident set size</a:t>
            </a:r>
            <a:r>
              <a:rPr lang="en-US" sz="2200" b="1" dirty="0"/>
              <a:t>: Memory allocated by the solver, showing efficient usage with 3.98 MB.</a:t>
            </a:r>
          </a:p>
          <a:p>
            <a:pPr marL="285750" indent="-285750">
              <a:buFont typeface="Arial" panose="020B0604020202020204" pitchFamily="34" charset="0"/>
              <a:buChar char="•"/>
            </a:pPr>
            <a:r>
              <a:rPr lang="en-US" sz="2200" b="1" dirty="0"/>
              <a:t>Shut Down: Finally, the solver reports a clean shutdown, showing the total process time (0.00 seconds) and real time (0.01 seconds) it took to reach the solution.</a:t>
            </a:r>
          </a:p>
          <a:p>
            <a:endParaRPr lang="en-US" sz="2200" b="1" dirty="0"/>
          </a:p>
          <a:p>
            <a:r>
              <a:rPr lang="en-US" sz="2200" b="1" dirty="0"/>
              <a:t>In summary, the solver confirms that it found a solution (satisfiable assignment), provides the values of variables in this solution, and offers profiling details showing an efficient solve with minimal memory usage and time. This output indicates that the exact cover problem was solved effectively, leveraging various optimization techniques to reach a quick solution.</a:t>
            </a:r>
          </a:p>
          <a:p>
            <a:endParaRPr lang="en-IN" sz="2200" b="1" dirty="0"/>
          </a:p>
        </p:txBody>
      </p:sp>
    </p:spTree>
    <p:extLst>
      <p:ext uri="{BB962C8B-B14F-4D97-AF65-F5344CB8AC3E}">
        <p14:creationId xmlns:p14="http://schemas.microsoft.com/office/powerpoint/2010/main" val="3682872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3875F7E-76E7-7D6A-25F3-64CAC176053F}"/>
            </a:ext>
          </a:extLst>
        </p:cNvPr>
        <p:cNvGrpSpPr/>
        <p:nvPr/>
      </p:nvGrpSpPr>
      <p:grpSpPr>
        <a:xfrm>
          <a:off x="0" y="0"/>
          <a:ext cx="0" cy="0"/>
          <a:chOff x="0" y="0"/>
          <a:chExt cx="0" cy="0"/>
        </a:xfrm>
      </p:grpSpPr>
      <p:sp>
        <p:nvSpPr>
          <p:cNvPr id="33" name="Rectangle 32">
            <a:extLst>
              <a:ext uri="{FF2B5EF4-FFF2-40B4-BE49-F238E27FC236}">
                <a16:creationId xmlns:a16="http://schemas.microsoft.com/office/drawing/2014/main" id="{545DE324-01EA-3AB2-0D56-3C74C800B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34" name="Rectangle 33">
            <a:extLst>
              <a:ext uri="{FF2B5EF4-FFF2-40B4-BE49-F238E27FC236}">
                <a16:creationId xmlns:a16="http://schemas.microsoft.com/office/drawing/2014/main" id="{2CCA862C-A3B2-DCAA-2489-9641342A35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E68BBC72-17B4-0BCC-9572-382714C23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CC57EE2-E540-CB29-B908-7160A12006EE}"/>
              </a:ext>
            </a:extLst>
          </p:cNvPr>
          <p:cNvSpPr>
            <a:spLocks noGrp="1"/>
          </p:cNvSpPr>
          <p:nvPr>
            <p:ph type="title"/>
          </p:nvPr>
        </p:nvSpPr>
        <p:spPr>
          <a:xfrm>
            <a:off x="638881" y="390525"/>
            <a:ext cx="10909640" cy="1510301"/>
          </a:xfrm>
        </p:spPr>
        <p:txBody>
          <a:bodyPr vert="horz" lIns="91440" tIns="45720" rIns="91440" bIns="45720" rtlCol="0" anchor="ctr">
            <a:normAutofit/>
          </a:bodyPr>
          <a:lstStyle/>
          <a:p>
            <a:pPr algn="ctr"/>
            <a:r>
              <a:rPr lang="en-US" sz="6600" dirty="0" err="1">
                <a:solidFill>
                  <a:srgbClr val="FFFFFF"/>
                </a:solidFill>
              </a:rPr>
              <a:t>McGREGOR</a:t>
            </a:r>
            <a:r>
              <a:rPr lang="en-US" sz="6600" dirty="0">
                <a:solidFill>
                  <a:srgbClr val="FFFFFF"/>
                </a:solidFill>
              </a:rPr>
              <a:t> GRAPH</a:t>
            </a:r>
          </a:p>
        </p:txBody>
      </p:sp>
      <p:sp>
        <p:nvSpPr>
          <p:cNvPr id="36" name="Rectangle 35">
            <a:extLst>
              <a:ext uri="{FF2B5EF4-FFF2-40B4-BE49-F238E27FC236}">
                <a16:creationId xmlns:a16="http://schemas.microsoft.com/office/drawing/2014/main" id="{FA8C71F6-499C-210C-B679-B5A0EFB30D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C8A10E79-E7B3-845B-5C46-864ADE6CFDFB}"/>
              </a:ext>
            </a:extLst>
          </p:cNvPr>
          <p:cNvSpPr>
            <a:spLocks noGrp="1"/>
          </p:cNvSpPr>
          <p:nvPr>
            <p:ph idx="1"/>
          </p:nvPr>
        </p:nvSpPr>
        <p:spPr>
          <a:xfrm>
            <a:off x="638881" y="2875437"/>
            <a:ext cx="10909639" cy="3984958"/>
          </a:xfrm>
        </p:spPr>
        <p:txBody>
          <a:bodyPr>
            <a:normAutofit fontScale="85000" lnSpcReduction="20000"/>
          </a:bodyPr>
          <a:lstStyle/>
          <a:p>
            <a:r>
              <a:rPr lang="en-US" sz="3200" b="1" i="0" dirty="0">
                <a:solidFill>
                  <a:srgbClr val="000000"/>
                </a:solidFill>
                <a:effectLst/>
              </a:rPr>
              <a:t>In the April, 1975 issue of </a:t>
            </a:r>
            <a:r>
              <a:rPr lang="en-US" sz="3200" b="1" i="1" dirty="0">
                <a:solidFill>
                  <a:srgbClr val="000000"/>
                </a:solidFill>
                <a:effectLst/>
              </a:rPr>
              <a:t>Scientific American</a:t>
            </a:r>
            <a:r>
              <a:rPr lang="en-US" sz="3200" b="1" i="0" dirty="0">
                <a:solidFill>
                  <a:srgbClr val="000000"/>
                </a:solidFill>
                <a:effectLst/>
              </a:rPr>
              <a:t>, Martin Gardner, in his column “Mathematical Games” published a list of what he claimed were 6 major mathematical discoveries of 1974 that “for one reason or another were inadequately reported to both the scientific community and the public at large.” One was a planar, 110-node graph, attributed to William McGregor of Wappingers Falls, New York, that he asserted could not be colored with less than 5 colors, thereby disproving the as-yet unproven conjecture that 4 colors were sufficient to color any planar graph.</a:t>
            </a:r>
          </a:p>
          <a:p>
            <a:r>
              <a:rPr lang="en-US" sz="3200" b="1" dirty="0">
                <a:solidFill>
                  <a:srgbClr val="000000"/>
                </a:solidFill>
              </a:rPr>
              <a:t>But this was a joke for April’s fool and eventually it continued to stay that the same 110-region graph could be colored with 4 colors. </a:t>
            </a:r>
          </a:p>
          <a:p>
            <a:r>
              <a:rPr lang="en-US" sz="3200" b="1" i="0" dirty="0">
                <a:solidFill>
                  <a:srgbClr val="000000"/>
                </a:solidFill>
                <a:effectLst/>
              </a:rPr>
              <a:t>In our problem, we have to encode a SAT problem which states to draw a McGregor graph of order 10 which could be color with </a:t>
            </a:r>
            <a:r>
              <a:rPr lang="en-US" sz="3200" b="1" i="0" dirty="0" err="1">
                <a:solidFill>
                  <a:srgbClr val="000000"/>
                </a:solidFill>
                <a:effectLst/>
              </a:rPr>
              <a:t>atmost</a:t>
            </a:r>
            <a:r>
              <a:rPr lang="en-US" sz="3200" b="1" i="0" dirty="0">
                <a:solidFill>
                  <a:srgbClr val="000000"/>
                </a:solidFill>
                <a:effectLst/>
              </a:rPr>
              <a:t> 4 colors, out of which one color should be only </a:t>
            </a:r>
            <a:r>
              <a:rPr lang="en-US" sz="3200" b="1" i="0" dirty="0" err="1">
                <a:solidFill>
                  <a:srgbClr val="000000"/>
                </a:solidFill>
                <a:effectLst/>
              </a:rPr>
              <a:t>atmost</a:t>
            </a:r>
            <a:r>
              <a:rPr lang="en-US" sz="3200" b="1" i="0" dirty="0">
                <a:solidFill>
                  <a:srgbClr val="000000"/>
                </a:solidFill>
                <a:effectLst/>
              </a:rPr>
              <a:t> 6 times.</a:t>
            </a:r>
          </a:p>
          <a:p>
            <a:endParaRPr lang="en-IN" sz="3200" b="1" dirty="0"/>
          </a:p>
        </p:txBody>
      </p:sp>
    </p:spTree>
    <p:extLst>
      <p:ext uri="{BB962C8B-B14F-4D97-AF65-F5344CB8AC3E}">
        <p14:creationId xmlns:p14="http://schemas.microsoft.com/office/powerpoint/2010/main" val="2812219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 name="Rectangle 10">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C52AC93-7A8A-EBD9-A68C-54195522947D}"/>
              </a:ext>
            </a:extLst>
          </p:cNvPr>
          <p:cNvPicPr>
            <a:picLocks noChangeAspect="1"/>
          </p:cNvPicPr>
          <p:nvPr/>
        </p:nvPicPr>
        <p:blipFill>
          <a:blip r:embed="rId2"/>
          <a:stretch>
            <a:fillRect/>
          </a:stretch>
        </p:blipFill>
        <p:spPr>
          <a:xfrm>
            <a:off x="198330" y="1799262"/>
            <a:ext cx="3935628" cy="3807718"/>
          </a:xfrm>
          <a:prstGeom prst="rect">
            <a:avLst/>
          </a:prstGeom>
        </p:spPr>
      </p:pic>
      <p:sp>
        <p:nvSpPr>
          <p:cNvPr id="13" name="Freeform: Shape 12">
            <a:extLst>
              <a:ext uri="{FF2B5EF4-FFF2-40B4-BE49-F238E27FC236}">
                <a16:creationId xmlns:a16="http://schemas.microsoft.com/office/drawing/2014/main" id="{15109354-9C5D-4F8C-B0E6-D1043C7BF2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992"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1"/>
          </a:solidFill>
          <a:ln w="6857" cap="flat">
            <a:noFill/>
            <a:prstDash val="solid"/>
            <a:miter/>
          </a:ln>
        </p:spPr>
        <p:txBody>
          <a:bodyPr wrap="square" rtlCol="0" anchor="ctr">
            <a:noAutofit/>
          </a:bodyPr>
          <a:lstStyle/>
          <a:p>
            <a:endParaRPr lang="en-US"/>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6304" y="2368177"/>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3A1FB0D-0247-C11D-FF74-8588DB2D3C53}"/>
              </a:ext>
            </a:extLst>
          </p:cNvPr>
          <p:cNvSpPr txBox="1"/>
          <p:nvPr/>
        </p:nvSpPr>
        <p:spPr>
          <a:xfrm>
            <a:off x="5759354" y="2664886"/>
            <a:ext cx="5461095" cy="3550789"/>
          </a:xfrm>
          <a:prstGeom prst="rect">
            <a:avLst/>
          </a:prstGeom>
        </p:spPr>
        <p:txBody>
          <a:bodyPr vert="horz" lIns="91440" tIns="45720" rIns="91440" bIns="45720" rtlCol="0" anchor="t">
            <a:normAutofit lnSpcReduction="10000"/>
          </a:bodyPr>
          <a:lstStyle/>
          <a:p>
            <a:pPr marL="457200" indent="-228600">
              <a:lnSpc>
                <a:spcPct val="110000"/>
              </a:lnSpc>
              <a:spcAft>
                <a:spcPts val="600"/>
              </a:spcAft>
              <a:buFont typeface="Arial" panose="020B0604020202020204" pitchFamily="34" charset="0"/>
              <a:buChar char="•"/>
            </a:pPr>
            <a:r>
              <a:rPr lang="en-US" sz="2400" b="1" dirty="0">
                <a:solidFill>
                  <a:srgbClr val="FFFFFF"/>
                </a:solidFill>
              </a:rPr>
              <a:t>In a McGregor graph, we have 110 nodes and each node is represented by a block of region. All the blocks whose sides touch with one another are said to be adjacent and there exists an edge between the two nodes. </a:t>
            </a:r>
          </a:p>
          <a:p>
            <a:pPr marL="457200" indent="-228600">
              <a:lnSpc>
                <a:spcPct val="110000"/>
              </a:lnSpc>
              <a:spcAft>
                <a:spcPts val="600"/>
              </a:spcAft>
              <a:buFont typeface="Arial" panose="020B0604020202020204" pitchFamily="34" charset="0"/>
              <a:buChar char="•"/>
            </a:pPr>
            <a:r>
              <a:rPr lang="en-US" sz="2400" b="1" dirty="0">
                <a:solidFill>
                  <a:srgbClr val="FFFFFF"/>
                </a:solidFill>
              </a:rPr>
              <a:t>The nodes are labelled in hexadecimal.  </a:t>
            </a:r>
          </a:p>
          <a:p>
            <a:pPr marL="457200" indent="-228600">
              <a:lnSpc>
                <a:spcPct val="110000"/>
              </a:lnSpc>
              <a:spcAft>
                <a:spcPts val="600"/>
              </a:spcAft>
              <a:buFont typeface="Arial" panose="020B0604020202020204" pitchFamily="34" charset="0"/>
              <a:buChar char="•"/>
            </a:pPr>
            <a:r>
              <a:rPr lang="en-US" sz="2400" b="1" dirty="0">
                <a:solidFill>
                  <a:srgbClr val="FFFFFF"/>
                </a:solidFill>
              </a:rPr>
              <a:t>Now in order to encode the given problem, we again followed the same process. Found the constraints, formulated the clauses and wrote a program to generate the </a:t>
            </a:r>
            <a:r>
              <a:rPr lang="en-US" sz="2400" b="1" dirty="0" err="1">
                <a:solidFill>
                  <a:srgbClr val="FFFFFF"/>
                </a:solidFill>
              </a:rPr>
              <a:t>cnf</a:t>
            </a:r>
            <a:r>
              <a:rPr lang="en-US" sz="2400" b="1" dirty="0">
                <a:solidFill>
                  <a:srgbClr val="FFFFFF"/>
                </a:solidFill>
              </a:rPr>
              <a:t> file for the corresponding problem.</a:t>
            </a:r>
          </a:p>
        </p:txBody>
      </p:sp>
      <mc:AlternateContent xmlns:mc="http://schemas.openxmlformats.org/markup-compatibility/2006" xmlns:p14="http://schemas.microsoft.com/office/powerpoint/2010/main">
        <mc:Choice Requires="p14">
          <p:contentPart p14:bwMode="auto" r:id="rId3">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6436237"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6418237" y="1956150"/>
                <a:ext cx="36000" cy="32709"/>
              </a:xfrm>
              <a:prstGeom prst="rect">
                <a:avLst/>
              </a:prstGeom>
            </p:spPr>
          </p:pic>
        </mc:Fallback>
      </mc:AlternateContent>
    </p:spTree>
    <p:extLst>
      <p:ext uri="{BB962C8B-B14F-4D97-AF65-F5344CB8AC3E}">
        <p14:creationId xmlns:p14="http://schemas.microsoft.com/office/powerpoint/2010/main" val="16441485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055AF-82C0-696B-7325-1E287C524ED5}"/>
              </a:ext>
            </a:extLst>
          </p:cNvPr>
          <p:cNvSpPr>
            <a:spLocks noGrp="1"/>
          </p:cNvSpPr>
          <p:nvPr>
            <p:ph type="title"/>
          </p:nvPr>
        </p:nvSpPr>
        <p:spPr/>
        <p:txBody>
          <a:bodyPr>
            <a:normAutofit fontScale="90000"/>
          </a:bodyPr>
          <a:lstStyle/>
          <a:p>
            <a:r>
              <a:rPr lang="en-US" dirty="0"/>
              <a:t>How to encode the constrained McGregor Graph?</a:t>
            </a:r>
            <a:endParaRPr lang="en-IN" dirty="0"/>
          </a:p>
        </p:txBody>
      </p:sp>
      <p:pic>
        <p:nvPicPr>
          <p:cNvPr id="5" name="Content Placeholder 4">
            <a:extLst>
              <a:ext uri="{FF2B5EF4-FFF2-40B4-BE49-F238E27FC236}">
                <a16:creationId xmlns:a16="http://schemas.microsoft.com/office/drawing/2014/main" id="{EC168D2C-7642-E067-4931-B48F0EB2CA68}"/>
              </a:ext>
            </a:extLst>
          </p:cNvPr>
          <p:cNvPicPr>
            <a:picLocks noGrp="1" noChangeAspect="1"/>
          </p:cNvPicPr>
          <p:nvPr>
            <p:ph idx="1"/>
          </p:nvPr>
        </p:nvPicPr>
        <p:blipFill>
          <a:blip r:embed="rId2"/>
          <a:stretch>
            <a:fillRect/>
          </a:stretch>
        </p:blipFill>
        <p:spPr>
          <a:xfrm>
            <a:off x="725823" y="1956994"/>
            <a:ext cx="9192908" cy="2267266"/>
          </a:xfrm>
        </p:spPr>
      </p:pic>
      <p:pic>
        <p:nvPicPr>
          <p:cNvPr id="7" name="Picture 6">
            <a:extLst>
              <a:ext uri="{FF2B5EF4-FFF2-40B4-BE49-F238E27FC236}">
                <a16:creationId xmlns:a16="http://schemas.microsoft.com/office/drawing/2014/main" id="{9B9F4375-17B5-A503-0BD2-CE7A9BC36AFE}"/>
              </a:ext>
            </a:extLst>
          </p:cNvPr>
          <p:cNvPicPr>
            <a:picLocks noChangeAspect="1"/>
          </p:cNvPicPr>
          <p:nvPr/>
        </p:nvPicPr>
        <p:blipFill>
          <a:blip r:embed="rId3"/>
          <a:stretch>
            <a:fillRect/>
          </a:stretch>
        </p:blipFill>
        <p:spPr>
          <a:xfrm>
            <a:off x="838200" y="4800536"/>
            <a:ext cx="9288171" cy="914528"/>
          </a:xfrm>
          <a:prstGeom prst="rect">
            <a:avLst/>
          </a:prstGeom>
        </p:spPr>
      </p:pic>
      <mc:AlternateContent xmlns:mc="http://schemas.openxmlformats.org/markup-compatibility/2006" xmlns:p14="http://schemas.microsoft.com/office/powerpoint/2010/main">
        <mc:Choice Requires="p14">
          <p:contentPart p14:bwMode="auto" r:id="rId4">
            <p14:nvContentPartPr>
              <p14:cNvPr id="9" name="Ink 8">
                <a:extLst>
                  <a:ext uri="{FF2B5EF4-FFF2-40B4-BE49-F238E27FC236}">
                    <a16:creationId xmlns:a16="http://schemas.microsoft.com/office/drawing/2014/main" id="{4B150AEB-1667-2F71-D95D-E38AD555298D}"/>
                  </a:ext>
                </a:extLst>
              </p14:cNvPr>
              <p14:cNvContentPartPr/>
              <p14:nvPr/>
            </p14:nvContentPartPr>
            <p14:xfrm>
              <a:off x="923451" y="4922945"/>
              <a:ext cx="644760" cy="100080"/>
            </p14:xfrm>
          </p:contentPart>
        </mc:Choice>
        <mc:Fallback xmlns="">
          <p:pic>
            <p:nvPicPr>
              <p:cNvPr id="9" name="Ink 8">
                <a:extLst>
                  <a:ext uri="{FF2B5EF4-FFF2-40B4-BE49-F238E27FC236}">
                    <a16:creationId xmlns:a16="http://schemas.microsoft.com/office/drawing/2014/main" id="{4B150AEB-1667-2F71-D95D-E38AD555298D}"/>
                  </a:ext>
                </a:extLst>
              </p:cNvPr>
              <p:cNvPicPr/>
              <p:nvPr/>
            </p:nvPicPr>
            <p:blipFill>
              <a:blip r:embed="rId5"/>
              <a:stretch>
                <a:fillRect/>
              </a:stretch>
            </p:blipFill>
            <p:spPr>
              <a:xfrm>
                <a:off x="860451" y="4859945"/>
                <a:ext cx="770400" cy="225720"/>
              </a:xfrm>
              <a:prstGeom prst="rect">
                <a:avLst/>
              </a:prstGeom>
            </p:spPr>
          </p:pic>
        </mc:Fallback>
      </mc:AlternateContent>
    </p:spTree>
    <p:extLst>
      <p:ext uri="{BB962C8B-B14F-4D97-AF65-F5344CB8AC3E}">
        <p14:creationId xmlns:p14="http://schemas.microsoft.com/office/powerpoint/2010/main" val="745797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8" name="Rectangle 17">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4823BC9-60A5-3971-2AD0-AB8F1C284019}"/>
              </a:ext>
            </a:extLst>
          </p:cNvPr>
          <p:cNvSpPr txBox="1"/>
          <p:nvPr/>
        </p:nvSpPr>
        <p:spPr>
          <a:xfrm>
            <a:off x="4654295" y="630936"/>
            <a:ext cx="6894576" cy="1463040"/>
          </a:xfrm>
          <a:prstGeom prst="rect">
            <a:avLst/>
          </a:prstGeom>
        </p:spPr>
        <p:txBody>
          <a:bodyPr vert="horz" lIns="91440" tIns="45720" rIns="91440" bIns="45720" rtlCol="0" anchor="ctr">
            <a:normAutofit/>
          </a:bodyPr>
          <a:lstStyle/>
          <a:p>
            <a:pPr indent="-228600">
              <a:lnSpc>
                <a:spcPct val="110000"/>
              </a:lnSpc>
              <a:spcAft>
                <a:spcPts val="600"/>
              </a:spcAft>
              <a:buFont typeface="Arial" panose="020B0604020202020204" pitchFamily="34" charset="0"/>
              <a:buChar char="•"/>
            </a:pPr>
            <a:r>
              <a:rPr lang="en-US" sz="2400" b="1"/>
              <a:t>Now, in order to add our specific constraint that there should be one color which is not used more than 6 times, we need to take help of an already derived result by C. Sinz. He wrote a paper which has a way to ensure the given constraint. </a:t>
            </a:r>
            <a:endParaRPr lang="en-US" sz="2400" b="1" dirty="0"/>
          </a:p>
        </p:txBody>
      </p:sp>
      <mc:AlternateContent xmlns:mc="http://schemas.openxmlformats.org/markup-compatibility/2006" xmlns:p14="http://schemas.microsoft.com/office/powerpoint/2010/main">
        <mc:Choice Requires="p14">
          <p:contentPart p14:bwMode="auto" r:id="rId2">
            <p14:nvContentPartPr>
              <p14:cNvPr id="19" name="Ink 18">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9" name="Ink 18">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sp>
        <p:nvSpPr>
          <p:cNvPr id="20" name="Rectangle 19">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14992" y="704088"/>
            <a:ext cx="18288" cy="1316736"/>
          </a:xfrm>
          <a:custGeom>
            <a:avLst/>
            <a:gdLst>
              <a:gd name="connsiteX0" fmla="*/ 0 w 18288"/>
              <a:gd name="connsiteY0" fmla="*/ 0 h 1316736"/>
              <a:gd name="connsiteX1" fmla="*/ 18288 w 18288"/>
              <a:gd name="connsiteY1" fmla="*/ 0 h 1316736"/>
              <a:gd name="connsiteX2" fmla="*/ 18288 w 18288"/>
              <a:gd name="connsiteY2" fmla="*/ 632033 h 1316736"/>
              <a:gd name="connsiteX3" fmla="*/ 18288 w 18288"/>
              <a:gd name="connsiteY3" fmla="*/ 1316736 h 1316736"/>
              <a:gd name="connsiteX4" fmla="*/ 0 w 18288"/>
              <a:gd name="connsiteY4" fmla="*/ 1316736 h 1316736"/>
              <a:gd name="connsiteX5" fmla="*/ 0 w 18288"/>
              <a:gd name="connsiteY5" fmla="*/ 671535 h 1316736"/>
              <a:gd name="connsiteX6" fmla="*/ 0 w 18288"/>
              <a:gd name="connsiteY6" fmla="*/ 0 h 1316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88" h="1316736" fill="none" extrusionOk="0">
                <a:moveTo>
                  <a:pt x="0" y="0"/>
                </a:moveTo>
                <a:cubicBezTo>
                  <a:pt x="5414" y="683"/>
                  <a:pt x="12510" y="720"/>
                  <a:pt x="18288" y="0"/>
                </a:cubicBezTo>
                <a:cubicBezTo>
                  <a:pt x="11385" y="276484"/>
                  <a:pt x="47354" y="495364"/>
                  <a:pt x="18288" y="632033"/>
                </a:cubicBezTo>
                <a:cubicBezTo>
                  <a:pt x="-10778" y="768702"/>
                  <a:pt x="26786" y="1005085"/>
                  <a:pt x="18288" y="1316736"/>
                </a:cubicBezTo>
                <a:cubicBezTo>
                  <a:pt x="9577" y="1315893"/>
                  <a:pt x="6900" y="1316365"/>
                  <a:pt x="0" y="1316736"/>
                </a:cubicBezTo>
                <a:cubicBezTo>
                  <a:pt x="-29997" y="1144491"/>
                  <a:pt x="20055" y="926108"/>
                  <a:pt x="0" y="671535"/>
                </a:cubicBezTo>
                <a:cubicBezTo>
                  <a:pt x="-20055" y="416962"/>
                  <a:pt x="15787" y="211813"/>
                  <a:pt x="0" y="0"/>
                </a:cubicBezTo>
                <a:close/>
              </a:path>
              <a:path w="18288" h="1316736" stroke="0" extrusionOk="0">
                <a:moveTo>
                  <a:pt x="0" y="0"/>
                </a:moveTo>
                <a:cubicBezTo>
                  <a:pt x="5341" y="9"/>
                  <a:pt x="11148" y="-611"/>
                  <a:pt x="18288" y="0"/>
                </a:cubicBezTo>
                <a:cubicBezTo>
                  <a:pt x="-6741" y="195124"/>
                  <a:pt x="36996" y="409062"/>
                  <a:pt x="18288" y="618866"/>
                </a:cubicBezTo>
                <a:cubicBezTo>
                  <a:pt x="-420" y="828670"/>
                  <a:pt x="28345" y="1144651"/>
                  <a:pt x="18288" y="1316736"/>
                </a:cubicBezTo>
                <a:cubicBezTo>
                  <a:pt x="10476" y="1317615"/>
                  <a:pt x="8805" y="1316987"/>
                  <a:pt x="0" y="1316736"/>
                </a:cubicBezTo>
                <a:cubicBezTo>
                  <a:pt x="30302" y="1053606"/>
                  <a:pt x="-1997" y="890047"/>
                  <a:pt x="0" y="671535"/>
                </a:cubicBezTo>
                <a:cubicBezTo>
                  <a:pt x="1997" y="453023"/>
                  <a:pt x="-25538" y="322042"/>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FA92536-1B08-8E26-90DA-74A97123BBF3}"/>
              </a:ext>
            </a:extLst>
          </p:cNvPr>
          <p:cNvPicPr>
            <a:picLocks noChangeAspect="1"/>
          </p:cNvPicPr>
          <p:nvPr/>
        </p:nvPicPr>
        <p:blipFill>
          <a:blip r:embed="rId4"/>
          <a:stretch>
            <a:fillRect/>
          </a:stretch>
        </p:blipFill>
        <p:spPr>
          <a:xfrm>
            <a:off x="630936" y="2305384"/>
            <a:ext cx="10917936" cy="3930455"/>
          </a:xfrm>
          <a:prstGeom prst="rect">
            <a:avLst/>
          </a:prstGeom>
        </p:spPr>
      </p:pic>
    </p:spTree>
    <p:extLst>
      <p:ext uri="{BB962C8B-B14F-4D97-AF65-F5344CB8AC3E}">
        <p14:creationId xmlns:p14="http://schemas.microsoft.com/office/powerpoint/2010/main" val="21056848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21B53-B5FD-BDE2-3685-9295241104B0}"/>
              </a:ext>
            </a:extLst>
          </p:cNvPr>
          <p:cNvSpPr>
            <a:spLocks noGrp="1"/>
          </p:cNvSpPr>
          <p:nvPr>
            <p:ph type="title"/>
          </p:nvPr>
        </p:nvSpPr>
        <p:spPr/>
        <p:txBody>
          <a:bodyPr/>
          <a:lstStyle/>
          <a:p>
            <a:r>
              <a:rPr lang="en-US" dirty="0"/>
              <a:t>What we did?</a:t>
            </a:r>
            <a:endParaRPr lang="en-IN" dirty="0"/>
          </a:p>
        </p:txBody>
      </p:sp>
      <p:sp>
        <p:nvSpPr>
          <p:cNvPr id="3" name="Content Placeholder 2">
            <a:extLst>
              <a:ext uri="{FF2B5EF4-FFF2-40B4-BE49-F238E27FC236}">
                <a16:creationId xmlns:a16="http://schemas.microsoft.com/office/drawing/2014/main" id="{5887FF37-4D16-51EE-A946-04DE2DE0E428}"/>
              </a:ext>
            </a:extLst>
          </p:cNvPr>
          <p:cNvSpPr>
            <a:spLocks noGrp="1"/>
          </p:cNvSpPr>
          <p:nvPr>
            <p:ph idx="1"/>
          </p:nvPr>
        </p:nvSpPr>
        <p:spPr>
          <a:xfrm>
            <a:off x="838200" y="1929384"/>
            <a:ext cx="10515600" cy="1185605"/>
          </a:xfrm>
        </p:spPr>
        <p:txBody>
          <a:bodyPr>
            <a:normAutofit fontScale="92500"/>
          </a:bodyPr>
          <a:lstStyle/>
          <a:p>
            <a:r>
              <a:rPr lang="en-US" b="1" dirty="0"/>
              <a:t>We wrote a C++ code to generate the necessary CNF file for the problem to be run on the </a:t>
            </a:r>
            <a:r>
              <a:rPr lang="en-US" b="1" dirty="0" err="1"/>
              <a:t>CaDiCaL</a:t>
            </a:r>
            <a:r>
              <a:rPr lang="en-US" b="1" dirty="0"/>
              <a:t> solver. The code consists of loops to generate constraints for each of the constraint clauses. We also precalculated the edges for easy calculations. </a:t>
            </a:r>
            <a:endParaRPr lang="en-IN" b="1" dirty="0"/>
          </a:p>
        </p:txBody>
      </p:sp>
      <p:pic>
        <p:nvPicPr>
          <p:cNvPr id="5" name="Picture 4">
            <a:extLst>
              <a:ext uri="{FF2B5EF4-FFF2-40B4-BE49-F238E27FC236}">
                <a16:creationId xmlns:a16="http://schemas.microsoft.com/office/drawing/2014/main" id="{83005DC8-2771-C64F-3770-EE4F0D67A949}"/>
              </a:ext>
            </a:extLst>
          </p:cNvPr>
          <p:cNvPicPr>
            <a:picLocks noChangeAspect="1"/>
          </p:cNvPicPr>
          <p:nvPr/>
        </p:nvPicPr>
        <p:blipFill>
          <a:blip r:embed="rId2"/>
          <a:stretch>
            <a:fillRect/>
          </a:stretch>
        </p:blipFill>
        <p:spPr>
          <a:xfrm>
            <a:off x="353183" y="2868587"/>
            <a:ext cx="3810423" cy="3251241"/>
          </a:xfrm>
          <a:prstGeom prst="rect">
            <a:avLst/>
          </a:prstGeom>
        </p:spPr>
      </p:pic>
      <p:pic>
        <p:nvPicPr>
          <p:cNvPr id="7" name="Picture 6">
            <a:extLst>
              <a:ext uri="{FF2B5EF4-FFF2-40B4-BE49-F238E27FC236}">
                <a16:creationId xmlns:a16="http://schemas.microsoft.com/office/drawing/2014/main" id="{F4A4C920-F4CC-0B4B-CBA9-B68C7E595F32}"/>
              </a:ext>
            </a:extLst>
          </p:cNvPr>
          <p:cNvPicPr>
            <a:picLocks noChangeAspect="1"/>
          </p:cNvPicPr>
          <p:nvPr/>
        </p:nvPicPr>
        <p:blipFill>
          <a:blip r:embed="rId3"/>
          <a:stretch>
            <a:fillRect/>
          </a:stretch>
        </p:blipFill>
        <p:spPr>
          <a:xfrm>
            <a:off x="4382681" y="2868587"/>
            <a:ext cx="4272288" cy="1339830"/>
          </a:xfrm>
          <a:prstGeom prst="rect">
            <a:avLst/>
          </a:prstGeom>
        </p:spPr>
      </p:pic>
      <p:pic>
        <p:nvPicPr>
          <p:cNvPr id="9" name="Picture 8">
            <a:extLst>
              <a:ext uri="{FF2B5EF4-FFF2-40B4-BE49-F238E27FC236}">
                <a16:creationId xmlns:a16="http://schemas.microsoft.com/office/drawing/2014/main" id="{5D60F320-772F-4067-81AF-783BCFE5DFEC}"/>
              </a:ext>
            </a:extLst>
          </p:cNvPr>
          <p:cNvPicPr>
            <a:picLocks noChangeAspect="1"/>
          </p:cNvPicPr>
          <p:nvPr/>
        </p:nvPicPr>
        <p:blipFill>
          <a:blip r:embed="rId4"/>
          <a:stretch>
            <a:fillRect/>
          </a:stretch>
        </p:blipFill>
        <p:spPr>
          <a:xfrm>
            <a:off x="7065245" y="4268750"/>
            <a:ext cx="4534362" cy="1355097"/>
          </a:xfrm>
          <a:prstGeom prst="rect">
            <a:avLst/>
          </a:prstGeom>
        </p:spPr>
      </p:pic>
      <p:pic>
        <p:nvPicPr>
          <p:cNvPr id="11" name="Picture 10">
            <a:extLst>
              <a:ext uri="{FF2B5EF4-FFF2-40B4-BE49-F238E27FC236}">
                <a16:creationId xmlns:a16="http://schemas.microsoft.com/office/drawing/2014/main" id="{0DBF08BC-2601-CB13-3B9F-4BDBA29016BB}"/>
              </a:ext>
            </a:extLst>
          </p:cNvPr>
          <p:cNvPicPr>
            <a:picLocks noChangeAspect="1"/>
          </p:cNvPicPr>
          <p:nvPr/>
        </p:nvPicPr>
        <p:blipFill>
          <a:blip r:embed="rId5"/>
          <a:stretch>
            <a:fillRect/>
          </a:stretch>
        </p:blipFill>
        <p:spPr>
          <a:xfrm>
            <a:off x="4382681" y="5693051"/>
            <a:ext cx="7001979" cy="963891"/>
          </a:xfrm>
          <a:prstGeom prst="rect">
            <a:avLst/>
          </a:prstGeom>
        </p:spPr>
      </p:pic>
    </p:spTree>
    <p:extLst>
      <p:ext uri="{BB962C8B-B14F-4D97-AF65-F5344CB8AC3E}">
        <p14:creationId xmlns:p14="http://schemas.microsoft.com/office/powerpoint/2010/main" val="23283084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6A8BC1-F2DF-1D27-C616-19312C82B436}"/>
              </a:ext>
            </a:extLst>
          </p:cNvPr>
          <p:cNvSpPr txBox="1"/>
          <p:nvPr/>
        </p:nvSpPr>
        <p:spPr>
          <a:xfrm>
            <a:off x="703384" y="1125415"/>
            <a:ext cx="6029012" cy="6001643"/>
          </a:xfrm>
          <a:prstGeom prst="rect">
            <a:avLst/>
          </a:prstGeom>
          <a:noFill/>
        </p:spPr>
        <p:txBody>
          <a:bodyPr wrap="square" rtlCol="0">
            <a:spAutoFit/>
          </a:bodyPr>
          <a:lstStyle/>
          <a:p>
            <a:pPr marL="457200" indent="-457200">
              <a:buFont typeface="Arial" panose="020B0604020202020204" pitchFamily="34" charset="0"/>
              <a:buChar char="•"/>
            </a:pPr>
            <a:r>
              <a:rPr lang="en-US" sz="2800" b="1" dirty="0"/>
              <a:t>The new variable introduced by </a:t>
            </a:r>
            <a:r>
              <a:rPr lang="en-US" sz="2800" b="1" dirty="0" err="1"/>
              <a:t>C.Sinz</a:t>
            </a:r>
            <a:r>
              <a:rPr lang="en-US" sz="2800" b="1" dirty="0"/>
              <a:t> is taken into account by assigning a different number to each of the s(</a:t>
            </a:r>
            <a:r>
              <a:rPr lang="en-US" sz="2800" b="1" dirty="0" err="1"/>
              <a:t>j,k</a:t>
            </a:r>
            <a:r>
              <a:rPr lang="en-US" sz="2800" b="1" dirty="0"/>
              <a:t>) counting from 441. </a:t>
            </a:r>
          </a:p>
          <a:p>
            <a:pPr marL="457200" indent="-457200">
              <a:buFont typeface="Arial" panose="020B0604020202020204" pitchFamily="34" charset="0"/>
              <a:buChar char="•"/>
            </a:pPr>
            <a:r>
              <a:rPr lang="en-US" sz="2800" b="1" dirty="0"/>
              <a:t>Each variable till 440 basically denotes the color of each of the 110 regions. Let’s divide 440 variables into 110 groups of 4 variables each. Now the color of a region is decided by the only label number out of these 4, which after running the SAT solver would remain positive. </a:t>
            </a:r>
          </a:p>
          <a:p>
            <a:pPr marL="457200" indent="-457200">
              <a:buFont typeface="Arial" panose="020B0604020202020204" pitchFamily="34" charset="0"/>
              <a:buChar char="•"/>
            </a:pPr>
            <a:r>
              <a:rPr lang="en-US" sz="3200" b="1" dirty="0" err="1"/>
              <a:t>Eg</a:t>
            </a:r>
            <a:r>
              <a:rPr lang="en-US" sz="3200" b="1" dirty="0"/>
              <a:t>: If the result shows that in order for the problem to be satisfiable, 1</a:t>
            </a:r>
            <a:r>
              <a:rPr lang="en-US" sz="3200" b="1" baseline="30000" dirty="0"/>
              <a:t>st</a:t>
            </a:r>
            <a:r>
              <a:rPr lang="en-US" sz="3200" b="1" dirty="0"/>
              <a:t> region must have label numbers like -1 2 -3 -4. This means that 1</a:t>
            </a:r>
            <a:r>
              <a:rPr lang="en-US" sz="3200" b="1" baseline="30000" dirty="0"/>
              <a:t>st</a:t>
            </a:r>
            <a:r>
              <a:rPr lang="en-US" sz="3200" b="1" dirty="0"/>
              <a:t> region is colored which 2</a:t>
            </a:r>
            <a:r>
              <a:rPr lang="en-US" sz="3200" b="1" baseline="30000" dirty="0"/>
              <a:t>nd</a:t>
            </a:r>
            <a:r>
              <a:rPr lang="en-US" sz="3200" b="1" dirty="0"/>
              <a:t> color and neither of the remaining ones. </a:t>
            </a:r>
          </a:p>
          <a:p>
            <a:endParaRPr lang="en-IN" sz="2800" b="1" dirty="0"/>
          </a:p>
        </p:txBody>
      </p:sp>
      <p:pic>
        <p:nvPicPr>
          <p:cNvPr id="4" name="Picture 3">
            <a:extLst>
              <a:ext uri="{FF2B5EF4-FFF2-40B4-BE49-F238E27FC236}">
                <a16:creationId xmlns:a16="http://schemas.microsoft.com/office/drawing/2014/main" id="{2ABA82D0-770B-D2DA-E9F3-7616356598C5}"/>
              </a:ext>
            </a:extLst>
          </p:cNvPr>
          <p:cNvPicPr>
            <a:picLocks noChangeAspect="1"/>
          </p:cNvPicPr>
          <p:nvPr/>
        </p:nvPicPr>
        <p:blipFill>
          <a:blip r:embed="rId2"/>
          <a:stretch>
            <a:fillRect/>
          </a:stretch>
        </p:blipFill>
        <p:spPr>
          <a:xfrm>
            <a:off x="7118301" y="1208212"/>
            <a:ext cx="4049706" cy="1334021"/>
          </a:xfrm>
          <a:prstGeom prst="rect">
            <a:avLst/>
          </a:prstGeom>
        </p:spPr>
      </p:pic>
      <p:pic>
        <p:nvPicPr>
          <p:cNvPr id="16" name="Graphic 15" descr="Abacus outline">
            <a:extLst>
              <a:ext uri="{FF2B5EF4-FFF2-40B4-BE49-F238E27FC236}">
                <a16:creationId xmlns:a16="http://schemas.microsoft.com/office/drawing/2014/main" id="{71C8E640-71B7-96DF-F31A-9EF529DCEAE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19751" y="2547258"/>
            <a:ext cx="3826765" cy="3826765"/>
          </a:xfrm>
          <a:prstGeom prst="rect">
            <a:avLst/>
          </a:prstGeom>
        </p:spPr>
      </p:pic>
    </p:spTree>
    <p:extLst>
      <p:ext uri="{BB962C8B-B14F-4D97-AF65-F5344CB8AC3E}">
        <p14:creationId xmlns:p14="http://schemas.microsoft.com/office/powerpoint/2010/main" val="23633885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CB83E-DEE0-409C-7301-0C9A8E1E006D}"/>
              </a:ext>
            </a:extLst>
          </p:cNvPr>
          <p:cNvSpPr>
            <a:spLocks noGrp="1"/>
          </p:cNvSpPr>
          <p:nvPr>
            <p:ph type="title"/>
          </p:nvPr>
        </p:nvSpPr>
        <p:spPr/>
        <p:txBody>
          <a:bodyPr/>
          <a:lstStyle/>
          <a:p>
            <a:r>
              <a:rPr lang="en-US" dirty="0"/>
              <a:t>Outputs</a:t>
            </a:r>
            <a:endParaRPr lang="en-IN" dirty="0"/>
          </a:p>
        </p:txBody>
      </p:sp>
      <p:sp>
        <p:nvSpPr>
          <p:cNvPr id="3" name="Text Placeholder 2">
            <a:extLst>
              <a:ext uri="{FF2B5EF4-FFF2-40B4-BE49-F238E27FC236}">
                <a16:creationId xmlns:a16="http://schemas.microsoft.com/office/drawing/2014/main" id="{DF8AF7DB-626A-0ECB-F0D7-F4CF0AAA3068}"/>
              </a:ext>
            </a:extLst>
          </p:cNvPr>
          <p:cNvSpPr>
            <a:spLocks noGrp="1"/>
          </p:cNvSpPr>
          <p:nvPr>
            <p:ph type="body" idx="1"/>
          </p:nvPr>
        </p:nvSpPr>
        <p:spPr/>
        <p:txBody>
          <a:bodyPr>
            <a:normAutofit fontScale="70000" lnSpcReduction="20000"/>
          </a:bodyPr>
          <a:lstStyle/>
          <a:p>
            <a:r>
              <a:rPr lang="en-US" dirty="0"/>
              <a:t>The CNF file thus generated will have 1064 variables and 2752 clauses.</a:t>
            </a:r>
            <a:endParaRPr lang="en-IN" dirty="0"/>
          </a:p>
        </p:txBody>
      </p:sp>
      <p:pic>
        <p:nvPicPr>
          <p:cNvPr id="10" name="Content Placeholder 9">
            <a:extLst>
              <a:ext uri="{FF2B5EF4-FFF2-40B4-BE49-F238E27FC236}">
                <a16:creationId xmlns:a16="http://schemas.microsoft.com/office/drawing/2014/main" id="{991DE560-01E4-B6B9-5A00-73EAEC423783}"/>
              </a:ext>
            </a:extLst>
          </p:cNvPr>
          <p:cNvPicPr>
            <a:picLocks noGrp="1" noChangeAspect="1"/>
          </p:cNvPicPr>
          <p:nvPr>
            <p:ph sz="half" idx="2"/>
          </p:nvPr>
        </p:nvPicPr>
        <p:blipFill>
          <a:blip r:embed="rId2"/>
          <a:stretch>
            <a:fillRect/>
          </a:stretch>
        </p:blipFill>
        <p:spPr>
          <a:xfrm>
            <a:off x="7291517" y="1938528"/>
            <a:ext cx="3534419" cy="3494770"/>
          </a:xfrm>
        </p:spPr>
      </p:pic>
      <p:sp>
        <p:nvSpPr>
          <p:cNvPr id="5" name="Text Placeholder 4">
            <a:extLst>
              <a:ext uri="{FF2B5EF4-FFF2-40B4-BE49-F238E27FC236}">
                <a16:creationId xmlns:a16="http://schemas.microsoft.com/office/drawing/2014/main" id="{4983419E-4C26-BC84-D5B5-8916939D1561}"/>
              </a:ext>
            </a:extLst>
          </p:cNvPr>
          <p:cNvSpPr>
            <a:spLocks noGrp="1"/>
          </p:cNvSpPr>
          <p:nvPr>
            <p:ph type="body" sz="quarter" idx="3"/>
          </p:nvPr>
        </p:nvSpPr>
        <p:spPr>
          <a:xfrm>
            <a:off x="814387" y="2771684"/>
            <a:ext cx="5183188" cy="823912"/>
          </a:xfrm>
        </p:spPr>
        <p:txBody>
          <a:bodyPr>
            <a:normAutofit fontScale="70000" lnSpcReduction="20000"/>
          </a:bodyPr>
          <a:lstStyle/>
          <a:p>
            <a:r>
              <a:rPr lang="en-US" dirty="0"/>
              <a:t>On running this file in the </a:t>
            </a:r>
            <a:r>
              <a:rPr lang="en-US" dirty="0" err="1"/>
              <a:t>CaDiCaL</a:t>
            </a:r>
            <a:r>
              <a:rPr lang="en-US" dirty="0"/>
              <a:t> solver, we get the following results.</a:t>
            </a:r>
            <a:endParaRPr lang="en-IN" dirty="0"/>
          </a:p>
        </p:txBody>
      </p:sp>
      <p:pic>
        <p:nvPicPr>
          <p:cNvPr id="14" name="Content Placeholder 13">
            <a:extLst>
              <a:ext uri="{FF2B5EF4-FFF2-40B4-BE49-F238E27FC236}">
                <a16:creationId xmlns:a16="http://schemas.microsoft.com/office/drawing/2014/main" id="{74A5E5CC-615C-F35F-138B-F3700F2C1036}"/>
              </a:ext>
            </a:extLst>
          </p:cNvPr>
          <p:cNvPicPr>
            <a:picLocks noGrp="1" noChangeAspect="1"/>
          </p:cNvPicPr>
          <p:nvPr>
            <p:ph sz="quarter" idx="4"/>
          </p:nvPr>
        </p:nvPicPr>
        <p:blipFill>
          <a:blip r:embed="rId3"/>
          <a:stretch>
            <a:fillRect/>
          </a:stretch>
        </p:blipFill>
        <p:spPr>
          <a:xfrm>
            <a:off x="1070901" y="4270278"/>
            <a:ext cx="3829584" cy="752580"/>
          </a:xfrm>
        </p:spPr>
      </p:pic>
      <p:pic>
        <p:nvPicPr>
          <p:cNvPr id="12" name="Picture 11">
            <a:extLst>
              <a:ext uri="{FF2B5EF4-FFF2-40B4-BE49-F238E27FC236}">
                <a16:creationId xmlns:a16="http://schemas.microsoft.com/office/drawing/2014/main" id="{D57FE36B-CFD1-8503-473C-C380C9EA0AAC}"/>
              </a:ext>
            </a:extLst>
          </p:cNvPr>
          <p:cNvPicPr>
            <a:picLocks noChangeAspect="1"/>
          </p:cNvPicPr>
          <p:nvPr/>
        </p:nvPicPr>
        <p:blipFill>
          <a:blip r:embed="rId4"/>
          <a:stretch>
            <a:fillRect/>
          </a:stretch>
        </p:blipFill>
        <p:spPr>
          <a:xfrm>
            <a:off x="7325455" y="5433298"/>
            <a:ext cx="3293160" cy="1224532"/>
          </a:xfrm>
          <a:prstGeom prst="rect">
            <a:avLst/>
          </a:prstGeom>
        </p:spPr>
      </p:pic>
      <p:pic>
        <p:nvPicPr>
          <p:cNvPr id="16" name="Picture 15">
            <a:extLst>
              <a:ext uri="{FF2B5EF4-FFF2-40B4-BE49-F238E27FC236}">
                <a16:creationId xmlns:a16="http://schemas.microsoft.com/office/drawing/2014/main" id="{13B79F96-C75C-A527-79C2-274B2069EA6C}"/>
              </a:ext>
            </a:extLst>
          </p:cNvPr>
          <p:cNvPicPr>
            <a:picLocks noChangeAspect="1"/>
          </p:cNvPicPr>
          <p:nvPr/>
        </p:nvPicPr>
        <p:blipFill>
          <a:blip r:embed="rId5"/>
          <a:stretch>
            <a:fillRect/>
          </a:stretch>
        </p:blipFill>
        <p:spPr>
          <a:xfrm>
            <a:off x="839788" y="5193482"/>
            <a:ext cx="5919229" cy="1168765"/>
          </a:xfrm>
          <a:prstGeom prst="rect">
            <a:avLst/>
          </a:prstGeom>
        </p:spPr>
      </p:pic>
      <p:sp>
        <p:nvSpPr>
          <p:cNvPr id="17" name="Text Placeholder 4">
            <a:extLst>
              <a:ext uri="{FF2B5EF4-FFF2-40B4-BE49-F238E27FC236}">
                <a16:creationId xmlns:a16="http://schemas.microsoft.com/office/drawing/2014/main" id="{6C4CC9EB-471F-15E0-1401-CA4B25748E9C}"/>
              </a:ext>
            </a:extLst>
          </p:cNvPr>
          <p:cNvSpPr txBox="1">
            <a:spLocks/>
          </p:cNvSpPr>
          <p:nvPr/>
        </p:nvSpPr>
        <p:spPr>
          <a:xfrm>
            <a:off x="736041" y="3485315"/>
            <a:ext cx="5183188" cy="823912"/>
          </a:xfrm>
          <a:prstGeom prst="rect">
            <a:avLst/>
          </a:prstGeom>
        </p:spPr>
        <p:txBody>
          <a:bodyPr vert="horz" lIns="91440" tIns="45720" rIns="91440" bIns="45720" rtlCol="0" anchor="b">
            <a:normAutofit/>
          </a:bodyPr>
          <a:lstStyle>
            <a:lvl1pPr marL="0" indent="0" algn="l" defTabSz="914400" rtl="0" eaLnBrk="1" latinLnBrk="0" hangingPunct="1">
              <a:lnSpc>
                <a:spcPct val="110000"/>
              </a:lnSpc>
              <a:spcBef>
                <a:spcPts val="1000"/>
              </a:spcBef>
              <a:buFont typeface="Arial" panose="020B0604020202020204" pitchFamily="34" charset="0"/>
              <a:buNone/>
              <a:defRPr sz="3600" b="1" kern="120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The given problem is UNSATISFIABLE.</a:t>
            </a:r>
            <a:endParaRPr lang="en-IN" dirty="0"/>
          </a:p>
        </p:txBody>
      </p:sp>
    </p:spTree>
    <p:extLst>
      <p:ext uri="{BB962C8B-B14F-4D97-AF65-F5344CB8AC3E}">
        <p14:creationId xmlns:p14="http://schemas.microsoft.com/office/powerpoint/2010/main" val="3138123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1A9DE3A-4686-8F4D-FA84-35D4A967BABA}"/>
              </a:ext>
            </a:extLst>
          </p:cNvPr>
          <p:cNvPicPr>
            <a:picLocks noChangeAspect="1"/>
          </p:cNvPicPr>
          <p:nvPr/>
        </p:nvPicPr>
        <p:blipFill>
          <a:blip r:embed="rId2"/>
          <a:stretch>
            <a:fillRect/>
          </a:stretch>
        </p:blipFill>
        <p:spPr>
          <a:xfrm>
            <a:off x="212585" y="159109"/>
            <a:ext cx="5873367" cy="5186614"/>
          </a:xfrm>
          <a:prstGeom prst="rect">
            <a:avLst/>
          </a:prstGeom>
        </p:spPr>
      </p:pic>
      <p:pic>
        <p:nvPicPr>
          <p:cNvPr id="7" name="Picture 6" descr="Young businessman presenting">
            <a:extLst>
              <a:ext uri="{FF2B5EF4-FFF2-40B4-BE49-F238E27FC236}">
                <a16:creationId xmlns:a16="http://schemas.microsoft.com/office/drawing/2014/main" id="{2BA811B6-E75B-8E2A-F2AA-E2F170F365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4304" y="0"/>
            <a:ext cx="4218833" cy="6623066"/>
          </a:xfrm>
          <a:prstGeom prst="rect">
            <a:avLst/>
          </a:prstGeom>
        </p:spPr>
      </p:pic>
      <p:pic>
        <p:nvPicPr>
          <p:cNvPr id="8" name="Picture 7">
            <a:extLst>
              <a:ext uri="{FF2B5EF4-FFF2-40B4-BE49-F238E27FC236}">
                <a16:creationId xmlns:a16="http://schemas.microsoft.com/office/drawing/2014/main" id="{BA443547-706C-BBA8-7110-F526F9FCE2D3}"/>
              </a:ext>
            </a:extLst>
          </p:cNvPr>
          <p:cNvPicPr>
            <a:picLocks noChangeAspect="1"/>
          </p:cNvPicPr>
          <p:nvPr/>
        </p:nvPicPr>
        <p:blipFill>
          <a:blip r:embed="rId4"/>
          <a:stretch>
            <a:fillRect/>
          </a:stretch>
        </p:blipFill>
        <p:spPr>
          <a:xfrm>
            <a:off x="6308434" y="2363359"/>
            <a:ext cx="5658640" cy="4382112"/>
          </a:xfrm>
          <a:prstGeom prst="rect">
            <a:avLst/>
          </a:prstGeom>
        </p:spPr>
      </p:pic>
    </p:spTree>
    <p:extLst>
      <p:ext uri="{BB962C8B-B14F-4D97-AF65-F5344CB8AC3E}">
        <p14:creationId xmlns:p14="http://schemas.microsoft.com/office/powerpoint/2010/main" val="8727513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77CC1-6701-9C17-F6CE-5BD771E85662}"/>
              </a:ext>
            </a:extLst>
          </p:cNvPr>
          <p:cNvSpPr>
            <a:spLocks noGrp="1"/>
          </p:cNvSpPr>
          <p:nvPr>
            <p:ph type="title"/>
          </p:nvPr>
        </p:nvSpPr>
        <p:spPr/>
        <p:txBody>
          <a:bodyPr/>
          <a:lstStyle/>
          <a:p>
            <a:r>
              <a:rPr lang="en-US" dirty="0"/>
              <a:t>Inference</a:t>
            </a:r>
            <a:endParaRPr lang="en-IN" dirty="0"/>
          </a:p>
        </p:txBody>
      </p:sp>
      <p:sp>
        <p:nvSpPr>
          <p:cNvPr id="3" name="Content Placeholder 2">
            <a:extLst>
              <a:ext uri="{FF2B5EF4-FFF2-40B4-BE49-F238E27FC236}">
                <a16:creationId xmlns:a16="http://schemas.microsoft.com/office/drawing/2014/main" id="{3BFFEB7F-602D-9493-51D0-C18DE83679B1}"/>
              </a:ext>
            </a:extLst>
          </p:cNvPr>
          <p:cNvSpPr>
            <a:spLocks noGrp="1"/>
          </p:cNvSpPr>
          <p:nvPr>
            <p:ph idx="1"/>
          </p:nvPr>
        </p:nvSpPr>
        <p:spPr>
          <a:xfrm>
            <a:off x="838200" y="1929384"/>
            <a:ext cx="8285703" cy="4251960"/>
          </a:xfrm>
        </p:spPr>
        <p:txBody>
          <a:bodyPr>
            <a:normAutofit/>
          </a:bodyPr>
          <a:lstStyle/>
          <a:p>
            <a:r>
              <a:rPr lang="en-US" sz="2000" b="1" dirty="0"/>
              <a:t>SOLVING PROGRESS SECTION: Each line shows the solver's state at different points, with columns representing:</a:t>
            </a:r>
          </a:p>
          <a:p>
            <a:pPr marL="0" indent="0">
              <a:buNone/>
            </a:pPr>
            <a:r>
              <a:rPr lang="en-US" sz="2000" b="1" dirty="0"/>
              <a:t>	</a:t>
            </a:r>
            <a:r>
              <a:rPr lang="en-US" sz="2000" b="1" dirty="0">
                <a:solidFill>
                  <a:schemeClr val="accent2"/>
                </a:solidFill>
              </a:rPr>
              <a:t>seconds  MB  level restarts conflicts redundant glue% depth trail variables remaining%</a:t>
            </a:r>
          </a:p>
          <a:p>
            <a:r>
              <a:rPr lang="en-IN" sz="2000" b="1" dirty="0"/>
              <a:t>INITIAL STATE: </a:t>
            </a:r>
          </a:p>
          <a:p>
            <a:pPr marL="0" indent="0">
              <a:buNone/>
            </a:pPr>
            <a:endParaRPr lang="en-IN" sz="2000" b="1" dirty="0"/>
          </a:p>
          <a:p>
            <a:pPr marL="0" indent="0">
              <a:buNone/>
            </a:pPr>
            <a:endParaRPr lang="en-IN" sz="2000" b="1" dirty="0"/>
          </a:p>
          <a:p>
            <a:r>
              <a:rPr lang="en-US" sz="2000" b="1" dirty="0"/>
              <a:t>SOLVING PHASES: The solver goes through multiple phases:</a:t>
            </a:r>
            <a:endParaRPr lang="en-IN" sz="3200" b="1" dirty="0"/>
          </a:p>
        </p:txBody>
      </p:sp>
      <p:pic>
        <p:nvPicPr>
          <p:cNvPr id="5" name="Picture 4">
            <a:extLst>
              <a:ext uri="{FF2B5EF4-FFF2-40B4-BE49-F238E27FC236}">
                <a16:creationId xmlns:a16="http://schemas.microsoft.com/office/drawing/2014/main" id="{1561AA90-8E90-BA3E-2F2B-541C112E1B0C}"/>
              </a:ext>
            </a:extLst>
          </p:cNvPr>
          <p:cNvPicPr>
            <a:picLocks noChangeAspect="1"/>
          </p:cNvPicPr>
          <p:nvPr/>
        </p:nvPicPr>
        <p:blipFill>
          <a:blip r:embed="rId2"/>
          <a:stretch>
            <a:fillRect/>
          </a:stretch>
        </p:blipFill>
        <p:spPr>
          <a:xfrm>
            <a:off x="8115826" y="1929384"/>
            <a:ext cx="2083358" cy="2823974"/>
          </a:xfrm>
          <a:prstGeom prst="rect">
            <a:avLst/>
          </a:prstGeom>
        </p:spPr>
      </p:pic>
      <p:pic>
        <p:nvPicPr>
          <p:cNvPr id="10" name="Picture 9">
            <a:extLst>
              <a:ext uri="{FF2B5EF4-FFF2-40B4-BE49-F238E27FC236}">
                <a16:creationId xmlns:a16="http://schemas.microsoft.com/office/drawing/2014/main" id="{2C27089B-140C-25C8-3F38-E2EE0235D8D5}"/>
              </a:ext>
            </a:extLst>
          </p:cNvPr>
          <p:cNvPicPr>
            <a:picLocks noChangeAspect="1"/>
          </p:cNvPicPr>
          <p:nvPr/>
        </p:nvPicPr>
        <p:blipFill>
          <a:blip r:embed="rId3"/>
          <a:stretch>
            <a:fillRect/>
          </a:stretch>
        </p:blipFill>
        <p:spPr>
          <a:xfrm>
            <a:off x="2217229" y="2829953"/>
            <a:ext cx="2580914" cy="1351664"/>
          </a:xfrm>
          <a:prstGeom prst="rect">
            <a:avLst/>
          </a:prstGeom>
        </p:spPr>
      </p:pic>
      <p:pic>
        <p:nvPicPr>
          <p:cNvPr id="12" name="Picture 11">
            <a:extLst>
              <a:ext uri="{FF2B5EF4-FFF2-40B4-BE49-F238E27FC236}">
                <a16:creationId xmlns:a16="http://schemas.microsoft.com/office/drawing/2014/main" id="{D577CF75-4289-0D94-F955-BF557B4DEE7E}"/>
              </a:ext>
            </a:extLst>
          </p:cNvPr>
          <p:cNvPicPr>
            <a:picLocks noChangeAspect="1"/>
          </p:cNvPicPr>
          <p:nvPr/>
        </p:nvPicPr>
        <p:blipFill>
          <a:blip r:embed="rId4"/>
          <a:stretch>
            <a:fillRect/>
          </a:stretch>
        </p:blipFill>
        <p:spPr>
          <a:xfrm>
            <a:off x="804598" y="4840225"/>
            <a:ext cx="2580914" cy="1198282"/>
          </a:xfrm>
          <a:prstGeom prst="rect">
            <a:avLst/>
          </a:prstGeom>
        </p:spPr>
      </p:pic>
      <p:pic>
        <p:nvPicPr>
          <p:cNvPr id="14" name="Picture 13">
            <a:extLst>
              <a:ext uri="{FF2B5EF4-FFF2-40B4-BE49-F238E27FC236}">
                <a16:creationId xmlns:a16="http://schemas.microsoft.com/office/drawing/2014/main" id="{7A336CB9-756C-A926-E603-13AE33FD8137}"/>
              </a:ext>
            </a:extLst>
          </p:cNvPr>
          <p:cNvPicPr>
            <a:picLocks noChangeAspect="1"/>
          </p:cNvPicPr>
          <p:nvPr/>
        </p:nvPicPr>
        <p:blipFill>
          <a:blip r:embed="rId5"/>
          <a:stretch>
            <a:fillRect/>
          </a:stretch>
        </p:blipFill>
        <p:spPr>
          <a:xfrm>
            <a:off x="3507686" y="4840225"/>
            <a:ext cx="3602269" cy="1210028"/>
          </a:xfrm>
          <a:prstGeom prst="rect">
            <a:avLst/>
          </a:prstGeom>
        </p:spPr>
      </p:pic>
      <p:pic>
        <p:nvPicPr>
          <p:cNvPr id="16" name="Picture 15">
            <a:extLst>
              <a:ext uri="{FF2B5EF4-FFF2-40B4-BE49-F238E27FC236}">
                <a16:creationId xmlns:a16="http://schemas.microsoft.com/office/drawing/2014/main" id="{5B019DAB-07A1-CA7A-39F9-81A6B5DF22B0}"/>
              </a:ext>
            </a:extLst>
          </p:cNvPr>
          <p:cNvPicPr>
            <a:picLocks noChangeAspect="1"/>
          </p:cNvPicPr>
          <p:nvPr/>
        </p:nvPicPr>
        <p:blipFill>
          <a:blip r:embed="rId6"/>
          <a:stretch>
            <a:fillRect/>
          </a:stretch>
        </p:blipFill>
        <p:spPr>
          <a:xfrm>
            <a:off x="7287839" y="4840225"/>
            <a:ext cx="3192724" cy="1210028"/>
          </a:xfrm>
          <a:prstGeom prst="rect">
            <a:avLst/>
          </a:prstGeom>
        </p:spPr>
      </p:pic>
    </p:spTree>
    <p:extLst>
      <p:ext uri="{BB962C8B-B14F-4D97-AF65-F5344CB8AC3E}">
        <p14:creationId xmlns:p14="http://schemas.microsoft.com/office/powerpoint/2010/main" val="1422541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388F5-C62C-E982-C263-5949492CFD8B}"/>
              </a:ext>
            </a:extLst>
          </p:cNvPr>
          <p:cNvSpPr>
            <a:spLocks noGrp="1"/>
          </p:cNvSpPr>
          <p:nvPr>
            <p:ph type="title"/>
          </p:nvPr>
        </p:nvSpPr>
        <p:spPr/>
        <p:txBody>
          <a:bodyPr/>
          <a:lstStyle/>
          <a:p>
            <a:r>
              <a:rPr lang="en-US" dirty="0"/>
              <a:t>Problems for SAT solving</a:t>
            </a:r>
            <a:endParaRPr lang="en-IN" dirty="0"/>
          </a:p>
        </p:txBody>
      </p:sp>
      <p:sp>
        <p:nvSpPr>
          <p:cNvPr id="3" name="Content Placeholder 2">
            <a:extLst>
              <a:ext uri="{FF2B5EF4-FFF2-40B4-BE49-F238E27FC236}">
                <a16:creationId xmlns:a16="http://schemas.microsoft.com/office/drawing/2014/main" id="{65779DDF-41EB-02A8-0203-4F64936E2C2F}"/>
              </a:ext>
            </a:extLst>
          </p:cNvPr>
          <p:cNvSpPr>
            <a:spLocks noGrp="1"/>
          </p:cNvSpPr>
          <p:nvPr>
            <p:ph sz="half" idx="1"/>
          </p:nvPr>
        </p:nvSpPr>
        <p:spPr/>
        <p:txBody>
          <a:bodyPr/>
          <a:lstStyle/>
          <a:p>
            <a:r>
              <a:rPr lang="en-US" b="1" dirty="0"/>
              <a:t>EXACT COVERING</a:t>
            </a:r>
            <a:endParaRPr lang="en-IN" b="1" dirty="0"/>
          </a:p>
        </p:txBody>
      </p:sp>
      <p:sp>
        <p:nvSpPr>
          <p:cNvPr id="4" name="Content Placeholder 3">
            <a:extLst>
              <a:ext uri="{FF2B5EF4-FFF2-40B4-BE49-F238E27FC236}">
                <a16:creationId xmlns:a16="http://schemas.microsoft.com/office/drawing/2014/main" id="{1336311D-AC5C-50C4-E896-A5D83498D385}"/>
              </a:ext>
            </a:extLst>
          </p:cNvPr>
          <p:cNvSpPr>
            <a:spLocks noGrp="1"/>
          </p:cNvSpPr>
          <p:nvPr>
            <p:ph sz="half" idx="2"/>
          </p:nvPr>
        </p:nvSpPr>
        <p:spPr/>
        <p:txBody>
          <a:bodyPr/>
          <a:lstStyle/>
          <a:p>
            <a:r>
              <a:rPr lang="en-US" sz="3200" b="1" dirty="0"/>
              <a:t>Color the McGregor graph of order 10 with 4 colors, using one color at most 6 times</a:t>
            </a:r>
            <a:endParaRPr lang="en-IN" b="1" dirty="0"/>
          </a:p>
        </p:txBody>
      </p:sp>
      <p:pic>
        <p:nvPicPr>
          <p:cNvPr id="6" name="Picture 5">
            <a:extLst>
              <a:ext uri="{FF2B5EF4-FFF2-40B4-BE49-F238E27FC236}">
                <a16:creationId xmlns:a16="http://schemas.microsoft.com/office/drawing/2014/main" id="{152C8ACB-89E2-885C-AC8A-0E9AE83E0B88}"/>
              </a:ext>
            </a:extLst>
          </p:cNvPr>
          <p:cNvPicPr>
            <a:picLocks noChangeAspect="1"/>
          </p:cNvPicPr>
          <p:nvPr/>
        </p:nvPicPr>
        <p:blipFill>
          <a:blip r:embed="rId2"/>
          <a:stretch>
            <a:fillRect/>
          </a:stretch>
        </p:blipFill>
        <p:spPr>
          <a:xfrm>
            <a:off x="6853083" y="3023414"/>
            <a:ext cx="3588775" cy="3508279"/>
          </a:xfrm>
          <a:prstGeom prst="rect">
            <a:avLst/>
          </a:prstGeom>
        </p:spPr>
      </p:pic>
      <p:pic>
        <p:nvPicPr>
          <p:cNvPr id="1026" name="Picture 2">
            <a:extLst>
              <a:ext uri="{FF2B5EF4-FFF2-40B4-BE49-F238E27FC236}">
                <a16:creationId xmlns:a16="http://schemas.microsoft.com/office/drawing/2014/main" id="{6C1405DC-6FFA-10E6-3EF8-2EA1D4EF21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5960" y="2904818"/>
            <a:ext cx="3483692" cy="34836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8426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A8DAD9-4781-6425-4683-1F93A71F9D1D}"/>
              </a:ext>
            </a:extLst>
          </p:cNvPr>
          <p:cNvSpPr txBox="1"/>
          <p:nvPr/>
        </p:nvSpPr>
        <p:spPr>
          <a:xfrm>
            <a:off x="622998" y="663191"/>
            <a:ext cx="3634370" cy="2677656"/>
          </a:xfrm>
          <a:prstGeom prst="rect">
            <a:avLst/>
          </a:prstGeom>
          <a:noFill/>
        </p:spPr>
        <p:txBody>
          <a:bodyPr wrap="square" rtlCol="0">
            <a:spAutoFit/>
          </a:bodyPr>
          <a:lstStyle/>
          <a:p>
            <a:pPr marL="285750" indent="-285750">
              <a:buFont typeface="Arial" panose="020B0604020202020204" pitchFamily="34" charset="0"/>
              <a:buChar char="•"/>
            </a:pPr>
            <a:r>
              <a:rPr lang="en-US" sz="2400" b="1" dirty="0"/>
              <a:t>Runtime Profiling: </a:t>
            </a:r>
            <a:r>
              <a:rPr lang="en-US" sz="2400" dirty="0"/>
              <a:t>Shows time spent in different solving procedures.</a:t>
            </a:r>
            <a:endParaRPr lang="en-US" sz="2400" b="1" dirty="0"/>
          </a:p>
          <a:p>
            <a:pPr lvl="2"/>
            <a:r>
              <a:rPr lang="en-US" sz="2000" b="1" dirty="0">
                <a:solidFill>
                  <a:schemeClr val="accent2"/>
                </a:solidFill>
              </a:rPr>
              <a:t>0.92   69.79% search</a:t>
            </a:r>
          </a:p>
          <a:p>
            <a:pPr lvl="2"/>
            <a:r>
              <a:rPr lang="en-US" sz="2000" b="1" dirty="0">
                <a:solidFill>
                  <a:schemeClr val="accent2"/>
                </a:solidFill>
              </a:rPr>
              <a:t>0.52   39.77% unstable</a:t>
            </a:r>
          </a:p>
          <a:p>
            <a:pPr lvl="2"/>
            <a:r>
              <a:rPr lang="en-US" sz="2000" b="1" dirty="0">
                <a:solidFill>
                  <a:schemeClr val="accent2"/>
                </a:solidFill>
              </a:rPr>
              <a:t>0.39   29.94% simplify</a:t>
            </a:r>
          </a:p>
          <a:p>
            <a:pPr lvl="2"/>
            <a:r>
              <a:rPr lang="en-US" sz="2000" b="1" dirty="0">
                <a:solidFill>
                  <a:schemeClr val="accent2"/>
                </a:solidFill>
              </a:rPr>
              <a:t>0.39   29.62% stable</a:t>
            </a:r>
          </a:p>
          <a:p>
            <a:pPr marL="342900" indent="-342900">
              <a:buFont typeface="Arial" panose="020B0604020202020204" pitchFamily="34" charset="0"/>
              <a:buChar char="•"/>
            </a:pPr>
            <a:r>
              <a:rPr lang="en-IN" sz="2000" b="1" dirty="0"/>
              <a:t>DETAILED STATISTICS:</a:t>
            </a:r>
          </a:p>
          <a:p>
            <a:r>
              <a:rPr lang="en-IN" sz="2000" b="1" dirty="0"/>
              <a:t>	</a:t>
            </a:r>
          </a:p>
        </p:txBody>
      </p:sp>
      <p:pic>
        <p:nvPicPr>
          <p:cNvPr id="4" name="Picture 3">
            <a:extLst>
              <a:ext uri="{FF2B5EF4-FFF2-40B4-BE49-F238E27FC236}">
                <a16:creationId xmlns:a16="http://schemas.microsoft.com/office/drawing/2014/main" id="{DE45AA01-F464-BED7-1A62-7AF39B977D98}"/>
              </a:ext>
            </a:extLst>
          </p:cNvPr>
          <p:cNvPicPr>
            <a:picLocks noChangeAspect="1"/>
          </p:cNvPicPr>
          <p:nvPr/>
        </p:nvPicPr>
        <p:blipFill>
          <a:blip r:embed="rId2"/>
          <a:stretch>
            <a:fillRect/>
          </a:stretch>
        </p:blipFill>
        <p:spPr>
          <a:xfrm>
            <a:off x="725454" y="3036063"/>
            <a:ext cx="3194550" cy="1194293"/>
          </a:xfrm>
          <a:prstGeom prst="rect">
            <a:avLst/>
          </a:prstGeom>
        </p:spPr>
      </p:pic>
      <p:pic>
        <p:nvPicPr>
          <p:cNvPr id="6" name="Picture 5">
            <a:extLst>
              <a:ext uri="{FF2B5EF4-FFF2-40B4-BE49-F238E27FC236}">
                <a16:creationId xmlns:a16="http://schemas.microsoft.com/office/drawing/2014/main" id="{76C83CDA-3FA2-F2A6-B9DF-248B55C6DA78}"/>
              </a:ext>
            </a:extLst>
          </p:cNvPr>
          <p:cNvPicPr>
            <a:picLocks noChangeAspect="1"/>
          </p:cNvPicPr>
          <p:nvPr/>
        </p:nvPicPr>
        <p:blipFill>
          <a:blip r:embed="rId3"/>
          <a:stretch>
            <a:fillRect/>
          </a:stretch>
        </p:blipFill>
        <p:spPr>
          <a:xfrm>
            <a:off x="4116691" y="2884411"/>
            <a:ext cx="2056088" cy="1370725"/>
          </a:xfrm>
          <a:prstGeom prst="rect">
            <a:avLst/>
          </a:prstGeom>
        </p:spPr>
      </p:pic>
      <p:pic>
        <p:nvPicPr>
          <p:cNvPr id="8" name="Picture 7">
            <a:extLst>
              <a:ext uri="{FF2B5EF4-FFF2-40B4-BE49-F238E27FC236}">
                <a16:creationId xmlns:a16="http://schemas.microsoft.com/office/drawing/2014/main" id="{6B67C543-63B5-35D9-9B08-A0B26354632E}"/>
              </a:ext>
            </a:extLst>
          </p:cNvPr>
          <p:cNvPicPr>
            <a:picLocks noChangeAspect="1"/>
          </p:cNvPicPr>
          <p:nvPr/>
        </p:nvPicPr>
        <p:blipFill>
          <a:blip r:embed="rId4"/>
          <a:stretch>
            <a:fillRect/>
          </a:stretch>
        </p:blipFill>
        <p:spPr>
          <a:xfrm>
            <a:off x="679150" y="4445444"/>
            <a:ext cx="3240854" cy="1471829"/>
          </a:xfrm>
          <a:prstGeom prst="rect">
            <a:avLst/>
          </a:prstGeom>
        </p:spPr>
      </p:pic>
      <p:pic>
        <p:nvPicPr>
          <p:cNvPr id="10" name="Picture 9">
            <a:extLst>
              <a:ext uri="{FF2B5EF4-FFF2-40B4-BE49-F238E27FC236}">
                <a16:creationId xmlns:a16="http://schemas.microsoft.com/office/drawing/2014/main" id="{42C63C29-6714-4FDF-38BB-51420879BBA8}"/>
              </a:ext>
            </a:extLst>
          </p:cNvPr>
          <p:cNvPicPr>
            <a:picLocks noChangeAspect="1"/>
          </p:cNvPicPr>
          <p:nvPr/>
        </p:nvPicPr>
        <p:blipFill>
          <a:blip r:embed="rId5"/>
          <a:stretch>
            <a:fillRect/>
          </a:stretch>
        </p:blipFill>
        <p:spPr>
          <a:xfrm>
            <a:off x="4116691" y="4445444"/>
            <a:ext cx="2489729" cy="1471829"/>
          </a:xfrm>
          <a:prstGeom prst="rect">
            <a:avLst/>
          </a:prstGeom>
        </p:spPr>
      </p:pic>
      <p:sp>
        <p:nvSpPr>
          <p:cNvPr id="11" name="TextBox 10">
            <a:extLst>
              <a:ext uri="{FF2B5EF4-FFF2-40B4-BE49-F238E27FC236}">
                <a16:creationId xmlns:a16="http://schemas.microsoft.com/office/drawing/2014/main" id="{5E24E1BA-9121-0574-0409-C0E8A1A6EA8A}"/>
              </a:ext>
            </a:extLst>
          </p:cNvPr>
          <p:cNvSpPr txBox="1"/>
          <p:nvPr/>
        </p:nvSpPr>
        <p:spPr>
          <a:xfrm>
            <a:off x="5848141" y="884255"/>
            <a:ext cx="2028569" cy="461665"/>
          </a:xfrm>
          <a:prstGeom prst="rect">
            <a:avLst/>
          </a:prstGeom>
          <a:noFill/>
        </p:spPr>
        <p:txBody>
          <a:bodyPr wrap="none" rtlCol="0">
            <a:spAutoFit/>
          </a:bodyPr>
          <a:lstStyle/>
          <a:p>
            <a:pPr marL="342900" indent="-342900">
              <a:buFont typeface="Arial" panose="020B0604020202020204" pitchFamily="34" charset="0"/>
              <a:buChar char="•"/>
            </a:pPr>
            <a:r>
              <a:rPr lang="en-US" sz="2400" b="1" dirty="0"/>
              <a:t>Performance Metrics:</a:t>
            </a:r>
            <a:endParaRPr lang="en-IN" sz="2400" b="1" dirty="0"/>
          </a:p>
        </p:txBody>
      </p:sp>
      <p:pic>
        <p:nvPicPr>
          <p:cNvPr id="13" name="Picture 12">
            <a:extLst>
              <a:ext uri="{FF2B5EF4-FFF2-40B4-BE49-F238E27FC236}">
                <a16:creationId xmlns:a16="http://schemas.microsoft.com/office/drawing/2014/main" id="{675779F7-E8F6-0079-1440-28242405BAFA}"/>
              </a:ext>
            </a:extLst>
          </p:cNvPr>
          <p:cNvPicPr>
            <a:picLocks noChangeAspect="1"/>
          </p:cNvPicPr>
          <p:nvPr/>
        </p:nvPicPr>
        <p:blipFill>
          <a:blip r:embed="rId6"/>
          <a:stretch>
            <a:fillRect/>
          </a:stretch>
        </p:blipFill>
        <p:spPr>
          <a:xfrm>
            <a:off x="6747097" y="1309935"/>
            <a:ext cx="4500566" cy="1384167"/>
          </a:xfrm>
          <a:prstGeom prst="rect">
            <a:avLst/>
          </a:prstGeom>
        </p:spPr>
      </p:pic>
      <p:sp>
        <p:nvSpPr>
          <p:cNvPr id="14" name="TextBox 13">
            <a:extLst>
              <a:ext uri="{FF2B5EF4-FFF2-40B4-BE49-F238E27FC236}">
                <a16:creationId xmlns:a16="http://schemas.microsoft.com/office/drawing/2014/main" id="{1C3195A6-9A4B-6581-5253-F7214FE96C40}"/>
              </a:ext>
            </a:extLst>
          </p:cNvPr>
          <p:cNvSpPr txBox="1"/>
          <p:nvPr/>
        </p:nvSpPr>
        <p:spPr>
          <a:xfrm>
            <a:off x="7023250" y="3119782"/>
            <a:ext cx="4224413" cy="2677656"/>
          </a:xfrm>
          <a:prstGeom prst="rect">
            <a:avLst/>
          </a:prstGeom>
          <a:noFill/>
        </p:spPr>
        <p:txBody>
          <a:bodyPr wrap="square" rtlCol="0">
            <a:spAutoFit/>
          </a:bodyPr>
          <a:lstStyle/>
          <a:p>
            <a:r>
              <a:rPr lang="en-US" sz="2800" b="1" dirty="0"/>
              <a:t>This output shows a thorough search process that systematically proved the </a:t>
            </a:r>
            <a:r>
              <a:rPr lang="en-US" sz="2800" b="1" u="sng" dirty="0"/>
              <a:t>impossibility of finding a valid coloring</a:t>
            </a:r>
            <a:r>
              <a:rPr lang="en-US" sz="2800" b="1" dirty="0"/>
              <a:t> under the given constraints, using various solving techniques like variable elimination, clause learning, and multiple search strategies.</a:t>
            </a:r>
            <a:endParaRPr lang="en-IN" sz="2800" b="1" dirty="0"/>
          </a:p>
        </p:txBody>
      </p:sp>
    </p:spTree>
    <p:extLst>
      <p:ext uri="{BB962C8B-B14F-4D97-AF65-F5344CB8AC3E}">
        <p14:creationId xmlns:p14="http://schemas.microsoft.com/office/powerpoint/2010/main" val="5435032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825D1-FFB7-7719-CD4E-F74824D1607B}"/>
              </a:ext>
            </a:extLst>
          </p:cNvPr>
          <p:cNvSpPr>
            <a:spLocks noGrp="1"/>
          </p:cNvSpPr>
          <p:nvPr>
            <p:ph type="title"/>
          </p:nvPr>
        </p:nvSpPr>
        <p:spPr/>
        <p:txBody>
          <a:bodyPr/>
          <a:lstStyle/>
          <a:p>
            <a:r>
              <a:rPr lang="en-US" dirty="0"/>
              <a:t>When will it turn optimal?</a:t>
            </a:r>
            <a:endParaRPr lang="en-IN" dirty="0"/>
          </a:p>
        </p:txBody>
      </p:sp>
      <p:sp>
        <p:nvSpPr>
          <p:cNvPr id="3" name="Content Placeholder 2">
            <a:extLst>
              <a:ext uri="{FF2B5EF4-FFF2-40B4-BE49-F238E27FC236}">
                <a16:creationId xmlns:a16="http://schemas.microsoft.com/office/drawing/2014/main" id="{35A7C168-5EE4-DF15-B560-BCC995D5F5BF}"/>
              </a:ext>
            </a:extLst>
          </p:cNvPr>
          <p:cNvSpPr>
            <a:spLocks noGrp="1"/>
          </p:cNvSpPr>
          <p:nvPr>
            <p:ph idx="1"/>
          </p:nvPr>
        </p:nvSpPr>
        <p:spPr>
          <a:xfrm>
            <a:off x="838200" y="1929384"/>
            <a:ext cx="6024716" cy="4251960"/>
          </a:xfrm>
        </p:spPr>
        <p:txBody>
          <a:bodyPr>
            <a:normAutofit/>
          </a:bodyPr>
          <a:lstStyle/>
          <a:p>
            <a:r>
              <a:rPr lang="en-US" dirty="0"/>
              <a:t>If instead of the constraint that one color should be used </a:t>
            </a:r>
            <a:r>
              <a:rPr lang="en-US" dirty="0" err="1"/>
              <a:t>atmost</a:t>
            </a:r>
            <a:r>
              <a:rPr lang="en-US" dirty="0"/>
              <a:t> 6 times, we change it to 7 times then we can have a satisfiable solution to the problem.</a:t>
            </a:r>
          </a:p>
          <a:p>
            <a:r>
              <a:rPr lang="en-US" dirty="0">
                <a:solidFill>
                  <a:srgbClr val="000000"/>
                </a:solidFill>
              </a:rPr>
              <a:t>W</a:t>
            </a:r>
            <a:r>
              <a:rPr lang="en-US" b="0" i="0" dirty="0">
                <a:solidFill>
                  <a:srgbClr val="000000"/>
                </a:solidFill>
                <a:effectLst/>
              </a:rPr>
              <a:t>e get a coloring with just </a:t>
            </a:r>
            <a:r>
              <a:rPr lang="en-US" b="1" i="0" dirty="0">
                <a:solidFill>
                  <a:srgbClr val="000000"/>
                </a:solidFill>
                <a:effectLst/>
              </a:rPr>
              <a:t>7 green nodes</a:t>
            </a:r>
            <a:r>
              <a:rPr lang="en-US" b="0" i="0" dirty="0">
                <a:solidFill>
                  <a:srgbClr val="000000"/>
                </a:solidFill>
                <a:effectLst/>
              </a:rPr>
              <a:t>, </a:t>
            </a:r>
            <a:r>
              <a:rPr lang="en-US" b="1" i="0" dirty="0">
                <a:solidFill>
                  <a:srgbClr val="000000"/>
                </a:solidFill>
                <a:effectLst/>
              </a:rPr>
              <a:t>34 blue </a:t>
            </a:r>
            <a:r>
              <a:rPr lang="en-US" b="0" i="0" dirty="0">
                <a:solidFill>
                  <a:srgbClr val="000000"/>
                </a:solidFill>
                <a:effectLst/>
              </a:rPr>
              <a:t>and </a:t>
            </a:r>
            <a:r>
              <a:rPr lang="en-US" b="1" i="0" dirty="0">
                <a:solidFill>
                  <a:srgbClr val="000000"/>
                </a:solidFill>
                <a:effectLst/>
              </a:rPr>
              <a:t>red ones</a:t>
            </a:r>
            <a:r>
              <a:rPr lang="en-US" b="0" i="0" dirty="0">
                <a:solidFill>
                  <a:srgbClr val="000000"/>
                </a:solidFill>
                <a:effectLst/>
              </a:rPr>
              <a:t>, and </a:t>
            </a:r>
            <a:r>
              <a:rPr lang="en-US" b="1" i="0" dirty="0">
                <a:solidFill>
                  <a:srgbClr val="000000"/>
                </a:solidFill>
                <a:effectLst/>
              </a:rPr>
              <a:t>35 yellow</a:t>
            </a:r>
            <a:r>
              <a:rPr lang="en-US" b="0" i="0" dirty="0">
                <a:solidFill>
                  <a:srgbClr val="000000"/>
                </a:solidFill>
                <a:effectLst/>
              </a:rPr>
              <a:t>.</a:t>
            </a:r>
          </a:p>
          <a:p>
            <a:pPr algn="l"/>
            <a:r>
              <a:rPr lang="en-US" b="0" i="0" dirty="0">
                <a:solidFill>
                  <a:srgbClr val="000000"/>
                </a:solidFill>
                <a:effectLst/>
              </a:rPr>
              <a:t>This solution has unique properties:</a:t>
            </a:r>
          </a:p>
          <a:p>
            <a:pPr lvl="1"/>
            <a:r>
              <a:rPr lang="en-US" b="0" i="0" dirty="0">
                <a:solidFill>
                  <a:srgbClr val="000000"/>
                </a:solidFill>
                <a:effectLst/>
              </a:rPr>
              <a:t>It is the only coloring where one color is used at most 7 times.</a:t>
            </a:r>
          </a:p>
          <a:p>
            <a:pPr lvl="1"/>
            <a:r>
              <a:rPr lang="en-US" b="0" i="0" dirty="0">
                <a:solidFill>
                  <a:srgbClr val="000000"/>
                </a:solidFill>
                <a:effectLst/>
              </a:rPr>
              <a:t>It is the only coloring where one color is used at least 35 times.</a:t>
            </a:r>
          </a:p>
          <a:p>
            <a:endParaRPr lang="en-IN" dirty="0"/>
          </a:p>
        </p:txBody>
      </p:sp>
      <p:pic>
        <p:nvPicPr>
          <p:cNvPr id="4098" name="Picture 2">
            <a:extLst>
              <a:ext uri="{FF2B5EF4-FFF2-40B4-BE49-F238E27FC236}">
                <a16:creationId xmlns:a16="http://schemas.microsoft.com/office/drawing/2014/main" id="{9B854AC1-A0FC-FC24-176A-B820A53C4A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6844" y="1971294"/>
            <a:ext cx="4019550" cy="421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09127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F04C703-8D4A-DCA2-3D10-6BC2D96C04E7}"/>
              </a:ext>
            </a:extLst>
          </p:cNvPr>
          <p:cNvSpPr txBox="1"/>
          <p:nvPr/>
        </p:nvSpPr>
        <p:spPr>
          <a:xfrm>
            <a:off x="224414" y="831643"/>
            <a:ext cx="2981010" cy="2677656"/>
          </a:xfrm>
          <a:prstGeom prst="rect">
            <a:avLst/>
          </a:prstGeom>
          <a:noFill/>
        </p:spPr>
        <p:txBody>
          <a:bodyPr wrap="square" rtlCol="0">
            <a:spAutoFit/>
          </a:bodyPr>
          <a:lstStyle/>
          <a:p>
            <a:r>
              <a:rPr lang="en-US" sz="2400" b="1" dirty="0"/>
              <a:t>We can simulate the same by making necessary changes in the CNF generator file for </a:t>
            </a:r>
            <a:r>
              <a:rPr lang="en-US" sz="2400" b="1" dirty="0" err="1"/>
              <a:t>McGregor.cnf</a:t>
            </a:r>
            <a:r>
              <a:rPr lang="en-US" sz="2400" b="1" dirty="0"/>
              <a:t>. </a:t>
            </a:r>
          </a:p>
          <a:p>
            <a:r>
              <a:rPr lang="en-US" sz="2400" b="1" dirty="0"/>
              <a:t>After running the CNF file on the </a:t>
            </a:r>
            <a:r>
              <a:rPr lang="en-US" sz="2400" b="1" dirty="0" err="1"/>
              <a:t>CaDiCaL</a:t>
            </a:r>
            <a:r>
              <a:rPr lang="en-US" sz="2400" b="1" dirty="0"/>
              <a:t> solver we get a satisfiable solution with variable assignment as follows:</a:t>
            </a:r>
            <a:endParaRPr lang="en-IN" sz="2400" b="1" dirty="0"/>
          </a:p>
        </p:txBody>
      </p:sp>
      <p:pic>
        <p:nvPicPr>
          <p:cNvPr id="4" name="Picture 3">
            <a:extLst>
              <a:ext uri="{FF2B5EF4-FFF2-40B4-BE49-F238E27FC236}">
                <a16:creationId xmlns:a16="http://schemas.microsoft.com/office/drawing/2014/main" id="{F306DD75-CACC-F39D-B311-95BCBCA6DB02}"/>
              </a:ext>
            </a:extLst>
          </p:cNvPr>
          <p:cNvPicPr>
            <a:picLocks noChangeAspect="1"/>
          </p:cNvPicPr>
          <p:nvPr/>
        </p:nvPicPr>
        <p:blipFill>
          <a:blip r:embed="rId2"/>
          <a:stretch>
            <a:fillRect/>
          </a:stretch>
        </p:blipFill>
        <p:spPr>
          <a:xfrm>
            <a:off x="3114990" y="297455"/>
            <a:ext cx="4576880" cy="3832417"/>
          </a:xfrm>
          <a:prstGeom prst="rect">
            <a:avLst/>
          </a:prstGeom>
        </p:spPr>
      </p:pic>
      <p:pic>
        <p:nvPicPr>
          <p:cNvPr id="6" name="Picture 5">
            <a:extLst>
              <a:ext uri="{FF2B5EF4-FFF2-40B4-BE49-F238E27FC236}">
                <a16:creationId xmlns:a16="http://schemas.microsoft.com/office/drawing/2014/main" id="{D02C9636-6FA0-CD35-885A-A40294B231FF}"/>
              </a:ext>
            </a:extLst>
          </p:cNvPr>
          <p:cNvPicPr>
            <a:picLocks noChangeAspect="1"/>
          </p:cNvPicPr>
          <p:nvPr/>
        </p:nvPicPr>
        <p:blipFill>
          <a:blip r:embed="rId3"/>
          <a:stretch>
            <a:fillRect/>
          </a:stretch>
        </p:blipFill>
        <p:spPr>
          <a:xfrm>
            <a:off x="7930176" y="297455"/>
            <a:ext cx="3926878" cy="3832417"/>
          </a:xfrm>
          <a:prstGeom prst="rect">
            <a:avLst/>
          </a:prstGeom>
        </p:spPr>
      </p:pic>
      <p:pic>
        <p:nvPicPr>
          <p:cNvPr id="8" name="Picture 7">
            <a:extLst>
              <a:ext uri="{FF2B5EF4-FFF2-40B4-BE49-F238E27FC236}">
                <a16:creationId xmlns:a16="http://schemas.microsoft.com/office/drawing/2014/main" id="{F05C4E5D-8CA3-851F-79B7-6951F3BB8620}"/>
              </a:ext>
            </a:extLst>
          </p:cNvPr>
          <p:cNvPicPr>
            <a:picLocks noChangeAspect="1"/>
          </p:cNvPicPr>
          <p:nvPr/>
        </p:nvPicPr>
        <p:blipFill>
          <a:blip r:embed="rId4"/>
          <a:stretch>
            <a:fillRect/>
          </a:stretch>
        </p:blipFill>
        <p:spPr>
          <a:xfrm>
            <a:off x="224414" y="4237312"/>
            <a:ext cx="3403628" cy="2515181"/>
          </a:xfrm>
          <a:prstGeom prst="rect">
            <a:avLst/>
          </a:prstGeom>
        </p:spPr>
      </p:pic>
      <p:pic>
        <p:nvPicPr>
          <p:cNvPr id="10" name="Picture 9">
            <a:extLst>
              <a:ext uri="{FF2B5EF4-FFF2-40B4-BE49-F238E27FC236}">
                <a16:creationId xmlns:a16="http://schemas.microsoft.com/office/drawing/2014/main" id="{73A4E906-0B81-207D-479B-B6E2D2802F75}"/>
              </a:ext>
            </a:extLst>
          </p:cNvPr>
          <p:cNvPicPr>
            <a:picLocks noChangeAspect="1"/>
          </p:cNvPicPr>
          <p:nvPr/>
        </p:nvPicPr>
        <p:blipFill>
          <a:blip r:embed="rId5"/>
          <a:stretch>
            <a:fillRect/>
          </a:stretch>
        </p:blipFill>
        <p:spPr>
          <a:xfrm>
            <a:off x="3799600" y="4189119"/>
            <a:ext cx="3809755" cy="2611565"/>
          </a:xfrm>
          <a:prstGeom prst="rect">
            <a:avLst/>
          </a:prstGeom>
        </p:spPr>
      </p:pic>
      <p:pic>
        <p:nvPicPr>
          <p:cNvPr id="12" name="Picture 11">
            <a:extLst>
              <a:ext uri="{FF2B5EF4-FFF2-40B4-BE49-F238E27FC236}">
                <a16:creationId xmlns:a16="http://schemas.microsoft.com/office/drawing/2014/main" id="{8CA9FF72-87E0-136D-59DE-CDC719F7A197}"/>
              </a:ext>
            </a:extLst>
          </p:cNvPr>
          <p:cNvPicPr>
            <a:picLocks noChangeAspect="1"/>
          </p:cNvPicPr>
          <p:nvPr/>
        </p:nvPicPr>
        <p:blipFill>
          <a:blip r:embed="rId6"/>
          <a:stretch>
            <a:fillRect/>
          </a:stretch>
        </p:blipFill>
        <p:spPr>
          <a:xfrm>
            <a:off x="7687130" y="5988331"/>
            <a:ext cx="4504870" cy="812353"/>
          </a:xfrm>
          <a:prstGeom prst="rect">
            <a:avLst/>
          </a:prstGeom>
        </p:spPr>
      </p:pic>
      <p:pic>
        <p:nvPicPr>
          <p:cNvPr id="14" name="Picture 13" descr="Businessman thumbs up">
            <a:extLst>
              <a:ext uri="{FF2B5EF4-FFF2-40B4-BE49-F238E27FC236}">
                <a16:creationId xmlns:a16="http://schemas.microsoft.com/office/drawing/2014/main" id="{B310B543-C355-83D3-D5E9-5AA67A8C2FF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73845" y="2949709"/>
            <a:ext cx="1373149" cy="3870248"/>
          </a:xfrm>
          <a:prstGeom prst="rect">
            <a:avLst/>
          </a:prstGeom>
        </p:spPr>
      </p:pic>
    </p:spTree>
    <p:extLst>
      <p:ext uri="{BB962C8B-B14F-4D97-AF65-F5344CB8AC3E}">
        <p14:creationId xmlns:p14="http://schemas.microsoft.com/office/powerpoint/2010/main" val="3816037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45DEEED-BE3A-4307-800A-45F555B51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5C73706-35AD-4797-B796-D806B8FE5A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006297" cy="6858000"/>
          </a:xfrm>
          <a:custGeom>
            <a:avLst/>
            <a:gdLst>
              <a:gd name="connsiteX0" fmla="*/ 5006297 w 5006297"/>
              <a:gd name="connsiteY0" fmla="*/ 0 h 6858000"/>
              <a:gd name="connsiteX1" fmla="*/ 1229608 w 5006297"/>
              <a:gd name="connsiteY1" fmla="*/ 0 h 6858000"/>
              <a:gd name="connsiteX2" fmla="*/ 1128285 w 5006297"/>
              <a:gd name="connsiteY2" fmla="*/ 156518 h 6858000"/>
              <a:gd name="connsiteX3" fmla="*/ 768782 w 5006297"/>
              <a:gd name="connsiteY3" fmla="*/ 825746 h 6858000"/>
              <a:gd name="connsiteX4" fmla="*/ 743290 w 5006297"/>
              <a:gd name="connsiteY4" fmla="*/ 860183 h 6858000"/>
              <a:gd name="connsiteX5" fmla="*/ 787138 w 5006297"/>
              <a:gd name="connsiteY5" fmla="*/ 756243 h 6858000"/>
              <a:gd name="connsiteX6" fmla="*/ 980544 w 5006297"/>
              <a:gd name="connsiteY6" fmla="*/ 339016 h 6858000"/>
              <a:gd name="connsiteX7" fmla="*/ 1161966 w 5006297"/>
              <a:gd name="connsiteY7" fmla="*/ 0 h 6858000"/>
              <a:gd name="connsiteX8" fmla="*/ 1104491 w 5006297"/>
              <a:gd name="connsiteY8" fmla="*/ 0 h 6858000"/>
              <a:gd name="connsiteX9" fmla="*/ 993044 w 5006297"/>
              <a:gd name="connsiteY9" fmla="*/ 204247 h 6858000"/>
              <a:gd name="connsiteX10" fmla="*/ 494731 w 5006297"/>
              <a:gd name="connsiteY10" fmla="*/ 1375322 h 6858000"/>
              <a:gd name="connsiteX11" fmla="*/ 46559 w 5006297"/>
              <a:gd name="connsiteY11" fmla="*/ 3329787 h 6858000"/>
              <a:gd name="connsiteX12" fmla="*/ 12272 w 5006297"/>
              <a:gd name="connsiteY12" fmla="*/ 4352595 h 6858000"/>
              <a:gd name="connsiteX13" fmla="*/ 171094 w 5006297"/>
              <a:gd name="connsiteY13" fmla="*/ 5544543 h 6858000"/>
              <a:gd name="connsiteX14" fmla="*/ 538125 w 5006297"/>
              <a:gd name="connsiteY14" fmla="*/ 6816123 h 6858000"/>
              <a:gd name="connsiteX15" fmla="*/ 555724 w 5006297"/>
              <a:gd name="connsiteY15" fmla="*/ 6858000 h 6858000"/>
              <a:gd name="connsiteX16" fmla="*/ 608303 w 5006297"/>
              <a:gd name="connsiteY16" fmla="*/ 6858000 h 6858000"/>
              <a:gd name="connsiteX17" fmla="*/ 596366 w 5006297"/>
              <a:gd name="connsiteY17" fmla="*/ 6829337 h 6858000"/>
              <a:gd name="connsiteX18" fmla="*/ 364843 w 5006297"/>
              <a:gd name="connsiteY18" fmla="*/ 6132604 h 6858000"/>
              <a:gd name="connsiteX19" fmla="*/ 213412 w 5006297"/>
              <a:gd name="connsiteY19" fmla="*/ 5505676 h 6858000"/>
              <a:gd name="connsiteX20" fmla="*/ 211628 w 5006297"/>
              <a:gd name="connsiteY20" fmla="*/ 5472254 h 6858000"/>
              <a:gd name="connsiteX21" fmla="*/ 311945 w 5006297"/>
              <a:gd name="connsiteY21" fmla="*/ 5821167 h 6858000"/>
              <a:gd name="connsiteX22" fmla="*/ 623960 w 5006297"/>
              <a:gd name="connsiteY22" fmla="*/ 6658826 h 6858000"/>
              <a:gd name="connsiteX23" fmla="*/ 717350 w 5006297"/>
              <a:gd name="connsiteY23" fmla="*/ 6858000 h 6858000"/>
              <a:gd name="connsiteX24" fmla="*/ 5006297 w 5006297"/>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06297" h="6858000">
                <a:moveTo>
                  <a:pt x="5006297" y="0"/>
                </a:moveTo>
                <a:lnTo>
                  <a:pt x="1229608" y="0"/>
                </a:lnTo>
                <a:lnTo>
                  <a:pt x="1128285" y="156518"/>
                </a:lnTo>
                <a:cubicBezTo>
                  <a:pt x="996915" y="372642"/>
                  <a:pt x="877575" y="596029"/>
                  <a:pt x="768782" y="825746"/>
                </a:cubicBezTo>
                <a:cubicBezTo>
                  <a:pt x="763429" y="839224"/>
                  <a:pt x="754646" y="851089"/>
                  <a:pt x="743290" y="860183"/>
                </a:cubicBezTo>
                <a:cubicBezTo>
                  <a:pt x="757948" y="825621"/>
                  <a:pt x="772224" y="790805"/>
                  <a:pt x="787138" y="756243"/>
                </a:cubicBezTo>
                <a:cubicBezTo>
                  <a:pt x="848067" y="615114"/>
                  <a:pt x="912406" y="475964"/>
                  <a:pt x="980544" y="339016"/>
                </a:cubicBezTo>
                <a:lnTo>
                  <a:pt x="1161966" y="0"/>
                </a:lnTo>
                <a:lnTo>
                  <a:pt x="1104491" y="0"/>
                </a:lnTo>
                <a:lnTo>
                  <a:pt x="993044" y="204247"/>
                </a:lnTo>
                <a:cubicBezTo>
                  <a:pt x="798291" y="579761"/>
                  <a:pt x="634561" y="971401"/>
                  <a:pt x="494731" y="1375322"/>
                </a:cubicBezTo>
                <a:cubicBezTo>
                  <a:pt x="277072" y="2009491"/>
                  <a:pt x="126862" y="2664550"/>
                  <a:pt x="46559" y="3329787"/>
                </a:cubicBezTo>
                <a:cubicBezTo>
                  <a:pt x="4496" y="3670216"/>
                  <a:pt x="-14242" y="4010141"/>
                  <a:pt x="12272" y="4352595"/>
                </a:cubicBezTo>
                <a:cubicBezTo>
                  <a:pt x="43627" y="4752907"/>
                  <a:pt x="90918" y="5150814"/>
                  <a:pt x="171094" y="5544543"/>
                </a:cubicBezTo>
                <a:cubicBezTo>
                  <a:pt x="259524" y="5979227"/>
                  <a:pt x="379573" y="6403657"/>
                  <a:pt x="538125" y="6816123"/>
                </a:cubicBezTo>
                <a:lnTo>
                  <a:pt x="555724" y="6858000"/>
                </a:lnTo>
                <a:lnTo>
                  <a:pt x="608303" y="6858000"/>
                </a:lnTo>
                <a:lnTo>
                  <a:pt x="596366" y="6829337"/>
                </a:lnTo>
                <a:cubicBezTo>
                  <a:pt x="508696" y="6602484"/>
                  <a:pt x="431985" y="6369981"/>
                  <a:pt x="364843" y="6132604"/>
                </a:cubicBezTo>
                <a:cubicBezTo>
                  <a:pt x="306463" y="5925865"/>
                  <a:pt x="263378" y="5714822"/>
                  <a:pt x="213412" y="5505676"/>
                </a:cubicBezTo>
                <a:cubicBezTo>
                  <a:pt x="212231" y="5494574"/>
                  <a:pt x="211637" y="5483421"/>
                  <a:pt x="211628" y="5472254"/>
                </a:cubicBezTo>
                <a:cubicBezTo>
                  <a:pt x="248210" y="5599108"/>
                  <a:pt x="277401" y="5710897"/>
                  <a:pt x="311945" y="5821167"/>
                </a:cubicBezTo>
                <a:cubicBezTo>
                  <a:pt x="401999" y="6108329"/>
                  <a:pt x="505868" y="6387643"/>
                  <a:pt x="623960" y="6658826"/>
                </a:cubicBezTo>
                <a:lnTo>
                  <a:pt x="717350" y="6858000"/>
                </a:lnTo>
                <a:lnTo>
                  <a:pt x="5006297" y="6858000"/>
                </a:lnTo>
                <a:close/>
              </a:path>
            </a:pathLst>
          </a:custGeom>
          <a:solidFill>
            <a:schemeClr val="accent1"/>
          </a:solidFill>
          <a:ln w="685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17E1B7-B465-EC95-1D2E-1F62BA56778A}"/>
              </a:ext>
            </a:extLst>
          </p:cNvPr>
          <p:cNvSpPr>
            <a:spLocks noGrp="1"/>
          </p:cNvSpPr>
          <p:nvPr>
            <p:ph type="title"/>
          </p:nvPr>
        </p:nvSpPr>
        <p:spPr>
          <a:xfrm>
            <a:off x="841248" y="644652"/>
            <a:ext cx="3182112" cy="5568696"/>
          </a:xfrm>
        </p:spPr>
        <p:txBody>
          <a:bodyPr>
            <a:normAutofit/>
          </a:bodyPr>
          <a:lstStyle/>
          <a:p>
            <a:r>
              <a:rPr lang="en-US" sz="6600">
                <a:solidFill>
                  <a:srgbClr val="FFFFFF"/>
                </a:solidFill>
              </a:rPr>
              <a:t>Bonus Task</a:t>
            </a:r>
            <a:endParaRPr lang="en-IN" sz="6600">
              <a:solidFill>
                <a:srgbClr val="FFFFFF"/>
              </a:solidFill>
            </a:endParaRPr>
          </a:p>
        </p:txBody>
      </p:sp>
      <p:sp>
        <p:nvSpPr>
          <p:cNvPr id="3" name="Content Placeholder 2">
            <a:extLst>
              <a:ext uri="{FF2B5EF4-FFF2-40B4-BE49-F238E27FC236}">
                <a16:creationId xmlns:a16="http://schemas.microsoft.com/office/drawing/2014/main" id="{C3538F2E-3319-FC1F-6D3B-E3235733A6E5}"/>
              </a:ext>
            </a:extLst>
          </p:cNvPr>
          <p:cNvSpPr>
            <a:spLocks noGrp="1"/>
          </p:cNvSpPr>
          <p:nvPr>
            <p:ph idx="1"/>
          </p:nvPr>
        </p:nvSpPr>
        <p:spPr>
          <a:xfrm>
            <a:off x="5494350" y="644652"/>
            <a:ext cx="5856401" cy="5568696"/>
          </a:xfrm>
        </p:spPr>
        <p:txBody>
          <a:bodyPr anchor="ctr">
            <a:normAutofit/>
          </a:bodyPr>
          <a:lstStyle/>
          <a:p>
            <a:pPr marL="0" indent="0" algn="ctr">
              <a:lnSpc>
                <a:spcPct val="100000"/>
              </a:lnSpc>
              <a:buNone/>
            </a:pPr>
            <a:r>
              <a:rPr lang="en-US" b="1" u="sng" dirty="0"/>
              <a:t>Analyzing SAT Solver Performance: Impact of Restart Intervals</a:t>
            </a:r>
          </a:p>
          <a:p>
            <a:pPr>
              <a:lnSpc>
                <a:spcPct val="100000"/>
              </a:lnSpc>
            </a:pPr>
            <a:r>
              <a:rPr lang="en-US" sz="2200" b="1" dirty="0"/>
              <a:t>In this experimentation, I investigate the performance impact of different restart interval settings in the </a:t>
            </a:r>
            <a:r>
              <a:rPr lang="en-US" sz="2200" b="1" dirty="0" err="1"/>
              <a:t>CaDiCaL</a:t>
            </a:r>
            <a:r>
              <a:rPr lang="en-US" sz="2200" b="1" dirty="0"/>
              <a:t> SAT solver. Restarts are a crucial component of modern SAT solvers that help escape from local search spaces and potentially find solutions more quickly. The restart interval parameter controls how frequently the solver performs these restarts.</a:t>
            </a:r>
          </a:p>
          <a:p>
            <a:pPr>
              <a:lnSpc>
                <a:spcPct val="100000"/>
              </a:lnSpc>
            </a:pPr>
            <a:r>
              <a:rPr lang="en-US" sz="2200" b="1" dirty="0"/>
              <a:t>I benchmark the solver's performance using various restart intervals (100, 200, 300, 400, and 500) on a collection of CNF instances. The experimental setup involves:</a:t>
            </a:r>
          </a:p>
          <a:p>
            <a:pPr>
              <a:lnSpc>
                <a:spcPct val="100000"/>
              </a:lnSpc>
              <a:buFont typeface="+mj-lt"/>
              <a:buAutoNum type="arabicPeriod"/>
            </a:pPr>
            <a:r>
              <a:rPr lang="en-US" sz="2200" b="1" dirty="0"/>
              <a:t>A bash script to automate solver runs with different restart intervals</a:t>
            </a:r>
          </a:p>
          <a:p>
            <a:pPr>
              <a:lnSpc>
                <a:spcPct val="100000"/>
              </a:lnSpc>
              <a:buFont typeface="+mj-lt"/>
              <a:buAutoNum type="arabicPeriod"/>
            </a:pPr>
            <a:r>
              <a:rPr lang="en-US" sz="2200" b="1" dirty="0"/>
              <a:t>Processing the solver outputs to extract timing information</a:t>
            </a:r>
          </a:p>
          <a:p>
            <a:pPr>
              <a:lnSpc>
                <a:spcPct val="100000"/>
              </a:lnSpc>
              <a:buFont typeface="+mj-lt"/>
              <a:buAutoNum type="arabicPeriod"/>
            </a:pPr>
            <a:r>
              <a:rPr lang="en-US" sz="2200" b="1" dirty="0"/>
              <a:t>Generating a cactus plot to visualize the performance differences</a:t>
            </a:r>
          </a:p>
          <a:p>
            <a:pPr>
              <a:lnSpc>
                <a:spcPct val="100000"/>
              </a:lnSpc>
              <a:buFont typeface="+mj-lt"/>
              <a:buAutoNum type="arabicPeriod"/>
            </a:pPr>
            <a:r>
              <a:rPr lang="en-US" sz="2200" b="1" dirty="0"/>
              <a:t>Analyzing the cumulative solving times across different restart settings</a:t>
            </a:r>
          </a:p>
          <a:p>
            <a:pPr>
              <a:lnSpc>
                <a:spcPct val="100000"/>
              </a:lnSpc>
            </a:pPr>
            <a:endParaRPr lang="en-IN" sz="2200" b="1" dirty="0"/>
          </a:p>
        </p:txBody>
      </p:sp>
    </p:spTree>
    <p:extLst>
      <p:ext uri="{BB962C8B-B14F-4D97-AF65-F5344CB8AC3E}">
        <p14:creationId xmlns:p14="http://schemas.microsoft.com/office/powerpoint/2010/main" val="20894809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FE9A81-8CFF-1ADC-79F7-34B286625707}"/>
              </a:ext>
            </a:extLst>
          </p:cNvPr>
          <p:cNvPicPr>
            <a:picLocks noChangeAspect="1"/>
          </p:cNvPicPr>
          <p:nvPr/>
        </p:nvPicPr>
        <p:blipFill>
          <a:blip r:embed="rId2"/>
          <a:stretch>
            <a:fillRect/>
          </a:stretch>
        </p:blipFill>
        <p:spPr>
          <a:xfrm>
            <a:off x="592851" y="466087"/>
            <a:ext cx="5834859" cy="5925825"/>
          </a:xfrm>
          <a:prstGeom prst="rect">
            <a:avLst/>
          </a:prstGeom>
        </p:spPr>
      </p:pic>
      <p:sp>
        <p:nvSpPr>
          <p:cNvPr id="4" name="TextBox 3">
            <a:extLst>
              <a:ext uri="{FF2B5EF4-FFF2-40B4-BE49-F238E27FC236}">
                <a16:creationId xmlns:a16="http://schemas.microsoft.com/office/drawing/2014/main" id="{B53487C0-A766-092B-6C3A-28993B506F3D}"/>
              </a:ext>
            </a:extLst>
          </p:cNvPr>
          <p:cNvSpPr txBox="1"/>
          <p:nvPr/>
        </p:nvSpPr>
        <p:spPr>
          <a:xfrm>
            <a:off x="6813755" y="737419"/>
            <a:ext cx="4945626" cy="5632311"/>
          </a:xfrm>
          <a:prstGeom prst="rect">
            <a:avLst/>
          </a:prstGeom>
          <a:noFill/>
        </p:spPr>
        <p:txBody>
          <a:bodyPr wrap="square" rtlCol="0">
            <a:spAutoFit/>
          </a:bodyPr>
          <a:lstStyle/>
          <a:p>
            <a:r>
              <a:rPr lang="en-US" sz="2000" b="1" dirty="0"/>
              <a:t>Here's a explanation of the bash script:</a:t>
            </a:r>
          </a:p>
          <a:p>
            <a:endParaRPr lang="en-US" sz="2000" b="1" dirty="0"/>
          </a:p>
          <a:p>
            <a:r>
              <a:rPr lang="en-US" sz="2000" b="1" dirty="0"/>
              <a:t>The bash script automates testing of the </a:t>
            </a:r>
            <a:r>
              <a:rPr lang="en-US" sz="2000" b="1" dirty="0" err="1"/>
              <a:t>CaDiCaL</a:t>
            </a:r>
            <a:r>
              <a:rPr lang="en-US" sz="2000" b="1" dirty="0"/>
              <a:t> SAT solver with different restart interval settings:</a:t>
            </a:r>
          </a:p>
          <a:p>
            <a:endParaRPr lang="en-US" sz="2000" b="1" dirty="0"/>
          </a:p>
          <a:p>
            <a:r>
              <a:rPr lang="en-US" sz="2000" b="1" dirty="0"/>
              <a:t>1. Sets up test parameters:</a:t>
            </a:r>
          </a:p>
          <a:p>
            <a:endParaRPr lang="en-US" sz="2000" b="1" dirty="0"/>
          </a:p>
          <a:p>
            <a:r>
              <a:rPr lang="en-US" sz="2000" b="1" dirty="0"/>
              <a:t>2. Creates nested loops to:</a:t>
            </a:r>
          </a:p>
          <a:p>
            <a:r>
              <a:rPr lang="en-US" sz="2000" b="1" dirty="0"/>
              <a:t>   - Iterate through each restart interval</a:t>
            </a:r>
          </a:p>
          <a:p>
            <a:r>
              <a:rPr lang="en-US" sz="2000" b="1" dirty="0"/>
              <a:t>   - Process each .</a:t>
            </a:r>
            <a:r>
              <a:rPr lang="en-US" sz="2000" b="1" dirty="0" err="1"/>
              <a:t>cnf</a:t>
            </a:r>
            <a:r>
              <a:rPr lang="en-US" sz="2000" b="1" dirty="0"/>
              <a:t> file in the instances directory</a:t>
            </a:r>
          </a:p>
          <a:p>
            <a:endParaRPr lang="en-US" sz="2000" b="1" dirty="0"/>
          </a:p>
          <a:p>
            <a:r>
              <a:rPr lang="en-US" sz="2000" b="1" dirty="0"/>
              <a:t>3. For each combination:</a:t>
            </a:r>
          </a:p>
          <a:p>
            <a:r>
              <a:rPr lang="en-US" sz="2000" b="1" dirty="0"/>
              <a:t>   - Creates unique output filename</a:t>
            </a:r>
          </a:p>
          <a:p>
            <a:r>
              <a:rPr lang="en-US" sz="2000" b="1" dirty="0"/>
              <a:t>   - Runs </a:t>
            </a:r>
            <a:r>
              <a:rPr lang="en-US" sz="2000" b="1" dirty="0" err="1"/>
              <a:t>CaDiCaL</a:t>
            </a:r>
            <a:r>
              <a:rPr lang="en-US" sz="2000" b="1" dirty="0"/>
              <a:t> with specified restart interval</a:t>
            </a:r>
          </a:p>
          <a:p>
            <a:r>
              <a:rPr lang="en-US" sz="2000" b="1" dirty="0"/>
              <a:t>   - Saves output to log file:</a:t>
            </a:r>
          </a:p>
          <a:p>
            <a:endParaRPr lang="en-US" sz="2000" b="1" dirty="0"/>
          </a:p>
          <a:p>
            <a:r>
              <a:rPr lang="en-US" sz="2000" b="1" dirty="0"/>
              <a:t>The script systematically tests all CNF instances with each restart interval value, storing results in separate log files for later analysis.</a:t>
            </a:r>
            <a:endParaRPr lang="en-IN" sz="2000" b="1" dirty="0"/>
          </a:p>
        </p:txBody>
      </p:sp>
    </p:spTree>
    <p:extLst>
      <p:ext uri="{BB962C8B-B14F-4D97-AF65-F5344CB8AC3E}">
        <p14:creationId xmlns:p14="http://schemas.microsoft.com/office/powerpoint/2010/main" val="29521192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1ECEF0D-8D38-4166-5B45-A8B274CF4795}"/>
              </a:ext>
            </a:extLst>
          </p:cNvPr>
          <p:cNvSpPr txBox="1"/>
          <p:nvPr/>
        </p:nvSpPr>
        <p:spPr>
          <a:xfrm>
            <a:off x="4857135" y="186813"/>
            <a:ext cx="5393079" cy="2308324"/>
          </a:xfrm>
          <a:prstGeom prst="rect">
            <a:avLst/>
          </a:prstGeom>
          <a:noFill/>
        </p:spPr>
        <p:txBody>
          <a:bodyPr wrap="none" rtlCol="0">
            <a:spAutoFit/>
          </a:bodyPr>
          <a:lstStyle/>
          <a:p>
            <a:r>
              <a:rPr lang="en-IN" sz="2400" b="1" dirty="0"/>
              <a:t>The output is a cactus plot showing:</a:t>
            </a:r>
          </a:p>
          <a:p>
            <a:r>
              <a:rPr lang="en-IN" sz="2400" b="1" dirty="0"/>
              <a:t>- X-axis: Number of solved instances</a:t>
            </a:r>
          </a:p>
          <a:p>
            <a:r>
              <a:rPr lang="en-IN" sz="2400" b="1" dirty="0"/>
              <a:t>- Y-axis: Cumulative solving time</a:t>
            </a:r>
          </a:p>
          <a:p>
            <a:r>
              <a:rPr lang="en-IN" sz="2400" b="1" dirty="0"/>
              <a:t>- Different lines for each restart interval</a:t>
            </a:r>
          </a:p>
          <a:p>
            <a:r>
              <a:rPr lang="en-IN" sz="2400" b="1" dirty="0"/>
              <a:t>- Helps visualize which restart interval performs best across all instances</a:t>
            </a:r>
          </a:p>
          <a:p>
            <a:endParaRPr lang="en-IN" sz="2400" b="1" dirty="0"/>
          </a:p>
        </p:txBody>
      </p:sp>
      <p:pic>
        <p:nvPicPr>
          <p:cNvPr id="5" name="Picture 4">
            <a:extLst>
              <a:ext uri="{FF2B5EF4-FFF2-40B4-BE49-F238E27FC236}">
                <a16:creationId xmlns:a16="http://schemas.microsoft.com/office/drawing/2014/main" id="{B62566E6-5862-3323-BB28-8CDCE6322AC2}"/>
              </a:ext>
            </a:extLst>
          </p:cNvPr>
          <p:cNvPicPr>
            <a:picLocks noChangeAspect="1"/>
          </p:cNvPicPr>
          <p:nvPr/>
        </p:nvPicPr>
        <p:blipFill>
          <a:blip r:embed="rId2"/>
          <a:stretch>
            <a:fillRect/>
          </a:stretch>
        </p:blipFill>
        <p:spPr>
          <a:xfrm>
            <a:off x="4857135" y="2086810"/>
            <a:ext cx="6336383" cy="4552108"/>
          </a:xfrm>
          <a:prstGeom prst="rect">
            <a:avLst/>
          </a:prstGeom>
        </p:spPr>
      </p:pic>
      <p:sp>
        <p:nvSpPr>
          <p:cNvPr id="6" name="Rectangle: Rounded Corners 5">
            <a:extLst>
              <a:ext uri="{FF2B5EF4-FFF2-40B4-BE49-F238E27FC236}">
                <a16:creationId xmlns:a16="http://schemas.microsoft.com/office/drawing/2014/main" id="{FA9140CA-B1D4-9071-02ED-00D57FC0F6F8}"/>
              </a:ext>
            </a:extLst>
          </p:cNvPr>
          <p:cNvSpPr/>
          <p:nvPr/>
        </p:nvSpPr>
        <p:spPr>
          <a:xfrm>
            <a:off x="624856" y="388374"/>
            <a:ext cx="4070554" cy="584036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ysClr val="windowText" lastClr="000000"/>
              </a:solidFill>
            </a:endParaRPr>
          </a:p>
        </p:txBody>
      </p:sp>
      <p:sp>
        <p:nvSpPr>
          <p:cNvPr id="7" name="TextBox 6">
            <a:extLst>
              <a:ext uri="{FF2B5EF4-FFF2-40B4-BE49-F238E27FC236}">
                <a16:creationId xmlns:a16="http://schemas.microsoft.com/office/drawing/2014/main" id="{DD740708-370F-60CF-63F6-A5E038E0DC6C}"/>
              </a:ext>
            </a:extLst>
          </p:cNvPr>
          <p:cNvSpPr txBox="1"/>
          <p:nvPr/>
        </p:nvSpPr>
        <p:spPr>
          <a:xfrm>
            <a:off x="786581" y="629265"/>
            <a:ext cx="4070554" cy="5324535"/>
          </a:xfrm>
          <a:prstGeom prst="rect">
            <a:avLst/>
          </a:prstGeom>
          <a:noFill/>
        </p:spPr>
        <p:txBody>
          <a:bodyPr wrap="square" rtlCol="0">
            <a:spAutoFit/>
          </a:bodyPr>
          <a:lstStyle/>
          <a:p>
            <a:r>
              <a:rPr lang="en-IN" sz="2000" b="1" dirty="0">
                <a:solidFill>
                  <a:schemeClr val="bg1"/>
                </a:solidFill>
              </a:rPr>
              <a:t>The Python script creates a cactus plot from SAT solver results:</a:t>
            </a:r>
          </a:p>
          <a:p>
            <a:endParaRPr lang="en-IN" sz="2000" b="1" dirty="0">
              <a:solidFill>
                <a:schemeClr val="bg1"/>
              </a:solidFill>
            </a:endParaRPr>
          </a:p>
          <a:p>
            <a:r>
              <a:rPr lang="en-IN" sz="2000" b="1" dirty="0">
                <a:solidFill>
                  <a:schemeClr val="bg1"/>
                </a:solidFill>
              </a:rPr>
              <a:t>1. Data Collection:</a:t>
            </a:r>
          </a:p>
          <a:p>
            <a:r>
              <a:rPr lang="en-IN" sz="2000" b="1" dirty="0">
                <a:solidFill>
                  <a:schemeClr val="bg1"/>
                </a:solidFill>
              </a:rPr>
              <a:t>2. Processing:</a:t>
            </a:r>
          </a:p>
          <a:p>
            <a:r>
              <a:rPr lang="en-IN" sz="2000" b="1" dirty="0">
                <a:solidFill>
                  <a:schemeClr val="bg1"/>
                </a:solidFill>
              </a:rPr>
              <a:t>- Reads each log file</a:t>
            </a:r>
          </a:p>
          <a:p>
            <a:r>
              <a:rPr lang="en-IN" sz="2000" b="1" dirty="0">
                <a:solidFill>
                  <a:schemeClr val="bg1"/>
                </a:solidFill>
              </a:rPr>
              <a:t>- Extracts restart interval from filename</a:t>
            </a:r>
          </a:p>
          <a:p>
            <a:r>
              <a:rPr lang="en-IN" sz="2000" b="1" dirty="0">
                <a:solidFill>
                  <a:schemeClr val="bg1"/>
                </a:solidFill>
              </a:rPr>
              <a:t>- Gets solving time using regex</a:t>
            </a:r>
          </a:p>
          <a:p>
            <a:r>
              <a:rPr lang="en-IN" sz="2000" b="1" dirty="0">
                <a:solidFill>
                  <a:schemeClr val="bg1"/>
                </a:solidFill>
              </a:rPr>
              <a:t>- Calculates cumulative times for each restart value</a:t>
            </a:r>
          </a:p>
          <a:p>
            <a:r>
              <a:rPr lang="en-IN" sz="2000" b="1" dirty="0">
                <a:solidFill>
                  <a:schemeClr val="bg1"/>
                </a:solidFill>
              </a:rPr>
              <a:t>3. Plotting:</a:t>
            </a:r>
          </a:p>
          <a:p>
            <a:r>
              <a:rPr lang="en-IN" sz="2000" b="1" dirty="0" err="1">
                <a:solidFill>
                  <a:schemeClr val="bg1"/>
                </a:solidFill>
              </a:rPr>
              <a:t>plt.figure</a:t>
            </a:r>
            <a:r>
              <a:rPr lang="en-IN" sz="2000" b="1" dirty="0">
                <a:solidFill>
                  <a:schemeClr val="bg1"/>
                </a:solidFill>
              </a:rPr>
              <a:t>(</a:t>
            </a:r>
            <a:r>
              <a:rPr lang="en-IN" sz="2000" b="1" dirty="0" err="1">
                <a:solidFill>
                  <a:schemeClr val="bg1"/>
                </a:solidFill>
              </a:rPr>
              <a:t>figsize</a:t>
            </a:r>
            <a:r>
              <a:rPr lang="en-IN" sz="2000" b="1" dirty="0">
                <a:solidFill>
                  <a:schemeClr val="bg1"/>
                </a:solidFill>
              </a:rPr>
              <a:t>=(10, 6))</a:t>
            </a:r>
          </a:p>
          <a:p>
            <a:r>
              <a:rPr lang="en-IN" sz="2000" b="1" dirty="0">
                <a:solidFill>
                  <a:schemeClr val="bg1"/>
                </a:solidFill>
              </a:rPr>
              <a:t>for </a:t>
            </a:r>
            <a:r>
              <a:rPr lang="en-IN" sz="2000" b="1" dirty="0" err="1">
                <a:solidFill>
                  <a:schemeClr val="bg1"/>
                </a:solidFill>
              </a:rPr>
              <a:t>restartint</a:t>
            </a:r>
            <a:r>
              <a:rPr lang="en-IN" sz="2000" b="1" dirty="0">
                <a:solidFill>
                  <a:schemeClr val="bg1"/>
                </a:solidFill>
              </a:rPr>
              <a:t>, </a:t>
            </a:r>
            <a:r>
              <a:rPr lang="en-IN" sz="2000" b="1" dirty="0" err="1">
                <a:solidFill>
                  <a:schemeClr val="bg1"/>
                </a:solidFill>
              </a:rPr>
              <a:t>cumulative_solving_times</a:t>
            </a:r>
            <a:r>
              <a:rPr lang="en-IN" sz="2000" b="1" dirty="0">
                <a:solidFill>
                  <a:schemeClr val="bg1"/>
                </a:solidFill>
              </a:rPr>
              <a:t> in sorted(</a:t>
            </a:r>
            <a:r>
              <a:rPr lang="en-IN" sz="2000" b="1" dirty="0" err="1">
                <a:solidFill>
                  <a:schemeClr val="bg1"/>
                </a:solidFill>
              </a:rPr>
              <a:t>cumulative_solving_times_by_restartint.items</a:t>
            </a:r>
            <a:r>
              <a:rPr lang="en-IN" sz="2000" b="1" dirty="0">
                <a:solidFill>
                  <a:schemeClr val="bg1"/>
                </a:solidFill>
              </a:rPr>
              <a:t>()):</a:t>
            </a:r>
          </a:p>
          <a:p>
            <a:r>
              <a:rPr lang="en-IN" sz="2000" b="1" dirty="0">
                <a:solidFill>
                  <a:schemeClr val="bg1"/>
                </a:solidFill>
              </a:rPr>
              <a:t>    </a:t>
            </a:r>
            <a:r>
              <a:rPr lang="en-IN" sz="2000" b="1" dirty="0" err="1">
                <a:solidFill>
                  <a:schemeClr val="bg1"/>
                </a:solidFill>
              </a:rPr>
              <a:t>plt.plot</a:t>
            </a:r>
            <a:r>
              <a:rPr lang="en-IN" sz="2000" b="1" dirty="0">
                <a:solidFill>
                  <a:schemeClr val="bg1"/>
                </a:solidFill>
              </a:rPr>
              <a:t>(range(1, </a:t>
            </a:r>
            <a:r>
              <a:rPr lang="en-IN" sz="2000" b="1" dirty="0" err="1">
                <a:solidFill>
                  <a:schemeClr val="bg1"/>
                </a:solidFill>
              </a:rPr>
              <a:t>len</a:t>
            </a:r>
            <a:r>
              <a:rPr lang="en-IN" sz="2000" b="1" dirty="0">
                <a:solidFill>
                  <a:schemeClr val="bg1"/>
                </a:solidFill>
              </a:rPr>
              <a:t>(</a:t>
            </a:r>
            <a:r>
              <a:rPr lang="en-IN" sz="2000" b="1" dirty="0" err="1">
                <a:solidFill>
                  <a:schemeClr val="bg1"/>
                </a:solidFill>
              </a:rPr>
              <a:t>cumulative_solving_times</a:t>
            </a:r>
            <a:r>
              <a:rPr lang="en-IN" sz="2000" b="1" dirty="0">
                <a:solidFill>
                  <a:schemeClr val="bg1"/>
                </a:solidFill>
              </a:rPr>
              <a:t>) + 1), </a:t>
            </a:r>
          </a:p>
          <a:p>
            <a:r>
              <a:rPr lang="en-IN" sz="2000" b="1" dirty="0">
                <a:solidFill>
                  <a:schemeClr val="bg1"/>
                </a:solidFill>
              </a:rPr>
              <a:t>             </a:t>
            </a:r>
            <a:r>
              <a:rPr lang="en-IN" sz="2000" b="1" dirty="0" err="1">
                <a:solidFill>
                  <a:schemeClr val="bg1"/>
                </a:solidFill>
              </a:rPr>
              <a:t>cumulative_solving_times</a:t>
            </a:r>
            <a:r>
              <a:rPr lang="en-IN" sz="2000" b="1" dirty="0">
                <a:solidFill>
                  <a:schemeClr val="bg1"/>
                </a:solidFill>
              </a:rPr>
              <a:t>, </a:t>
            </a:r>
          </a:p>
          <a:p>
            <a:r>
              <a:rPr lang="en-IN" sz="2000" b="1" dirty="0">
                <a:solidFill>
                  <a:schemeClr val="bg1"/>
                </a:solidFill>
              </a:rPr>
              <a:t>             marker='o', </a:t>
            </a:r>
          </a:p>
          <a:p>
            <a:r>
              <a:rPr lang="en-IN" sz="2000" b="1" dirty="0">
                <a:solidFill>
                  <a:schemeClr val="bg1"/>
                </a:solidFill>
              </a:rPr>
              <a:t>             </a:t>
            </a:r>
            <a:r>
              <a:rPr lang="en-IN" sz="2000" b="1" dirty="0" err="1">
                <a:solidFill>
                  <a:schemeClr val="bg1"/>
                </a:solidFill>
              </a:rPr>
              <a:t>linestyle</a:t>
            </a:r>
            <a:r>
              <a:rPr lang="en-IN" sz="2000" b="1" dirty="0">
                <a:solidFill>
                  <a:schemeClr val="bg1"/>
                </a:solidFill>
              </a:rPr>
              <a:t>='-', </a:t>
            </a:r>
          </a:p>
          <a:p>
            <a:r>
              <a:rPr lang="en-IN" sz="2000" b="1" dirty="0">
                <a:solidFill>
                  <a:schemeClr val="bg1"/>
                </a:solidFill>
              </a:rPr>
              <a:t>             label=</a:t>
            </a:r>
            <a:r>
              <a:rPr lang="en-IN" sz="2000" b="1" dirty="0" err="1">
                <a:solidFill>
                  <a:schemeClr val="bg1"/>
                </a:solidFill>
              </a:rPr>
              <a:t>f"restartint</a:t>
            </a:r>
            <a:r>
              <a:rPr lang="en-IN" sz="2000" b="1" dirty="0">
                <a:solidFill>
                  <a:schemeClr val="bg1"/>
                </a:solidFill>
              </a:rPr>
              <a:t>={</a:t>
            </a:r>
            <a:r>
              <a:rPr lang="en-IN" sz="2000" b="1" dirty="0" err="1">
                <a:solidFill>
                  <a:schemeClr val="bg1"/>
                </a:solidFill>
              </a:rPr>
              <a:t>restartint</a:t>
            </a:r>
            <a:r>
              <a:rPr lang="en-IN" sz="2000" b="1" dirty="0">
                <a:solidFill>
                  <a:schemeClr val="bg1"/>
                </a:solidFill>
              </a:rPr>
              <a:t>}")</a:t>
            </a:r>
          </a:p>
        </p:txBody>
      </p:sp>
    </p:spTree>
    <p:extLst>
      <p:ext uri="{BB962C8B-B14F-4D97-AF65-F5344CB8AC3E}">
        <p14:creationId xmlns:p14="http://schemas.microsoft.com/office/powerpoint/2010/main" val="8135815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BA81C7-06D9-F62D-6EC5-AB65B9260B9C}"/>
              </a:ext>
            </a:extLst>
          </p:cNvPr>
          <p:cNvPicPr>
            <a:picLocks noChangeAspect="1"/>
          </p:cNvPicPr>
          <p:nvPr/>
        </p:nvPicPr>
        <p:blipFill>
          <a:blip r:embed="rId2"/>
          <a:stretch>
            <a:fillRect/>
          </a:stretch>
        </p:blipFill>
        <p:spPr>
          <a:xfrm>
            <a:off x="110532" y="456506"/>
            <a:ext cx="11800114" cy="6123461"/>
          </a:xfrm>
          <a:prstGeom prst="rect">
            <a:avLst/>
          </a:prstGeom>
        </p:spPr>
      </p:pic>
    </p:spTree>
    <p:extLst>
      <p:ext uri="{BB962C8B-B14F-4D97-AF65-F5344CB8AC3E}">
        <p14:creationId xmlns:p14="http://schemas.microsoft.com/office/powerpoint/2010/main" val="4257627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1F326-7B5A-168F-C48B-E0DC544BE9EF}"/>
              </a:ext>
            </a:extLst>
          </p:cNvPr>
          <p:cNvSpPr>
            <a:spLocks noGrp="1"/>
          </p:cNvSpPr>
          <p:nvPr>
            <p:ph type="title"/>
          </p:nvPr>
        </p:nvSpPr>
        <p:spPr/>
        <p:txBody>
          <a:bodyPr/>
          <a:lstStyle/>
          <a:p>
            <a:r>
              <a:rPr lang="en-US" dirty="0"/>
              <a:t>Observations</a:t>
            </a:r>
            <a:endParaRPr lang="en-IN" dirty="0"/>
          </a:p>
        </p:txBody>
      </p:sp>
      <p:sp>
        <p:nvSpPr>
          <p:cNvPr id="3" name="Content Placeholder 2">
            <a:extLst>
              <a:ext uri="{FF2B5EF4-FFF2-40B4-BE49-F238E27FC236}">
                <a16:creationId xmlns:a16="http://schemas.microsoft.com/office/drawing/2014/main" id="{1E48E577-DCF2-27C0-AF8A-3E721054693D}"/>
              </a:ext>
            </a:extLst>
          </p:cNvPr>
          <p:cNvSpPr>
            <a:spLocks noGrp="1"/>
          </p:cNvSpPr>
          <p:nvPr>
            <p:ph idx="1"/>
          </p:nvPr>
        </p:nvSpPr>
        <p:spPr/>
        <p:txBody>
          <a:bodyPr/>
          <a:lstStyle/>
          <a:p>
            <a:r>
              <a:rPr lang="en-US" b="1" u="sng" dirty="0"/>
              <a:t>Lower </a:t>
            </a:r>
            <a:r>
              <a:rPr lang="en-US" b="1" u="sng" dirty="0" err="1"/>
              <a:t>restartint</a:t>
            </a:r>
            <a:r>
              <a:rPr lang="en-US" b="1" dirty="0"/>
              <a:t> values generally lead to </a:t>
            </a:r>
            <a:r>
              <a:rPr lang="en-US" b="1" u="sng" dirty="0"/>
              <a:t>more consistent and gradually increasing cumulative solving times</a:t>
            </a:r>
            <a:r>
              <a:rPr lang="en-US" b="1" dirty="0"/>
              <a:t>. This suggests that frequent restarts may provide steadier progress through the instances, though at a slower cumulative time increase.</a:t>
            </a:r>
          </a:p>
          <a:p>
            <a:r>
              <a:rPr lang="en-US" b="1" u="sng" dirty="0"/>
              <a:t>Higher </a:t>
            </a:r>
            <a:r>
              <a:rPr lang="en-US" b="1" u="sng" dirty="0" err="1"/>
              <a:t>restartint</a:t>
            </a:r>
            <a:r>
              <a:rPr lang="en-US" b="1" dirty="0"/>
              <a:t> values show </a:t>
            </a:r>
            <a:r>
              <a:rPr lang="en-US" b="1" u="sng" dirty="0"/>
              <a:t>a steeper rise </a:t>
            </a:r>
            <a:r>
              <a:rPr lang="en-US" b="1" dirty="0"/>
              <a:t>in cumulative time for some instances, which might indicate that less frequent restarts could lead to </a:t>
            </a:r>
            <a:r>
              <a:rPr lang="en-US" b="1" u="sng" dirty="0"/>
              <a:t>higher solving times for challenging instances</a:t>
            </a:r>
            <a:r>
              <a:rPr lang="en-US" b="1" dirty="0"/>
              <a:t>. However, it may perform better on easier instances, as seen by its lower initial cumulative time.</a:t>
            </a:r>
          </a:p>
          <a:p>
            <a:r>
              <a:rPr lang="en-US" b="1" dirty="0"/>
              <a:t>The performance variation seen here may reflect the balance between exploration and exploitation in the solver's strategy. </a:t>
            </a:r>
            <a:r>
              <a:rPr lang="en-US" b="1" i="1" dirty="0">
                <a:solidFill>
                  <a:schemeClr val="accent4">
                    <a:lumMod val="75000"/>
                  </a:schemeClr>
                </a:solidFill>
              </a:rPr>
              <a:t>Frequent restarts might help avoid getting stuck in difficult parts of the search space, while infrequent restarts might allow for a deeper exploration that sometimes pays off but may also result in longer solving times on harder instances.</a:t>
            </a:r>
            <a:endParaRPr lang="en-IN" b="1" i="1" dirty="0">
              <a:solidFill>
                <a:schemeClr val="accent4">
                  <a:lumMod val="75000"/>
                </a:schemeClr>
              </a:solidFill>
            </a:endParaRPr>
          </a:p>
        </p:txBody>
      </p:sp>
    </p:spTree>
    <p:extLst>
      <p:ext uri="{BB962C8B-B14F-4D97-AF65-F5344CB8AC3E}">
        <p14:creationId xmlns:p14="http://schemas.microsoft.com/office/powerpoint/2010/main" val="20777823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B67FA-2FA6-1994-00A4-FCC9CDD94CB3}"/>
              </a:ext>
            </a:extLst>
          </p:cNvPr>
          <p:cNvSpPr>
            <a:spLocks noGrp="1"/>
          </p:cNvSpPr>
          <p:nvPr>
            <p:ph type="title"/>
          </p:nvPr>
        </p:nvSpPr>
        <p:spPr/>
        <p:txBody>
          <a:bodyPr/>
          <a:lstStyle/>
          <a:p>
            <a:r>
              <a:rPr lang="en-US" dirty="0"/>
              <a:t>Bibliography/ Files</a:t>
            </a:r>
            <a:endParaRPr lang="en-IN" dirty="0"/>
          </a:p>
        </p:txBody>
      </p:sp>
      <p:sp>
        <p:nvSpPr>
          <p:cNvPr id="3" name="Content Placeholder 2">
            <a:extLst>
              <a:ext uri="{FF2B5EF4-FFF2-40B4-BE49-F238E27FC236}">
                <a16:creationId xmlns:a16="http://schemas.microsoft.com/office/drawing/2014/main" id="{EC27BA8C-6F4C-3D7D-00E8-4315D71AA26A}"/>
              </a:ext>
            </a:extLst>
          </p:cNvPr>
          <p:cNvSpPr>
            <a:spLocks noGrp="1"/>
          </p:cNvSpPr>
          <p:nvPr>
            <p:ph idx="1"/>
          </p:nvPr>
        </p:nvSpPr>
        <p:spPr/>
        <p:txBody>
          <a:bodyPr/>
          <a:lstStyle/>
          <a:p>
            <a:r>
              <a:rPr lang="en-IN" b="1" dirty="0">
                <a:hlinkClick r:id="rId2"/>
              </a:rPr>
              <a:t>https://en.wikipedia.org/wiki/Exact_cover</a:t>
            </a:r>
            <a:endParaRPr lang="en-IN" b="1" dirty="0"/>
          </a:p>
          <a:p>
            <a:r>
              <a:rPr lang="en-IN" b="1" dirty="0"/>
              <a:t>Necessary files and codes: </a:t>
            </a:r>
            <a:r>
              <a:rPr lang="en-IN" b="1" dirty="0">
                <a:solidFill>
                  <a:schemeClr val="accent2"/>
                </a:solidFill>
                <a:hlinkClick r:id="rId3">
                  <a:extLst>
                    <a:ext uri="{A12FA001-AC4F-418D-AE19-62706E023703}">
                      <ahyp:hlinkClr xmlns:ahyp="http://schemas.microsoft.com/office/drawing/2018/hyperlinkcolor" val="tx"/>
                    </a:ext>
                  </a:extLst>
                </a:hlinkClick>
              </a:rPr>
              <a:t>Deecey01/</a:t>
            </a:r>
            <a:r>
              <a:rPr lang="en-IN" b="1" dirty="0" err="1">
                <a:solidFill>
                  <a:schemeClr val="accent2"/>
                </a:solidFill>
                <a:hlinkClick r:id="rId3">
                  <a:extLst>
                    <a:ext uri="{A12FA001-AC4F-418D-AE19-62706E023703}">
                      <ahyp:hlinkClr xmlns:ahyp="http://schemas.microsoft.com/office/drawing/2018/hyperlinkcolor" val="tx"/>
                    </a:ext>
                  </a:extLst>
                </a:hlinkClick>
              </a:rPr>
              <a:t>FMSV_Project</a:t>
            </a:r>
            <a:endParaRPr lang="en-IN" b="1" dirty="0">
              <a:solidFill>
                <a:schemeClr val="accent2"/>
              </a:solidFill>
            </a:endParaRPr>
          </a:p>
          <a:p>
            <a:r>
              <a:rPr lang="en-US" b="1" dirty="0"/>
              <a:t>The Art of Computer Programming, Volume 4, Fascicle 6 Satisfiability (Donald E. Knuth) </a:t>
            </a:r>
          </a:p>
          <a:p>
            <a:r>
              <a:rPr lang="en-IN" b="1" dirty="0">
                <a:hlinkClick r:id="rId4"/>
              </a:rPr>
              <a:t>https://www.cs.cmu.edu/~bryant/boolean/macgregor.html</a:t>
            </a:r>
            <a:endParaRPr lang="en-US" b="1" dirty="0"/>
          </a:p>
          <a:p>
            <a:r>
              <a:rPr lang="en-US" b="1" dirty="0"/>
              <a:t>Exact Cover via Satisfiability: An Empirical Study (An abstract by Tommi Junttila, and Petteri Kaski)</a:t>
            </a:r>
            <a:endParaRPr lang="en-IN" b="1" dirty="0"/>
          </a:p>
        </p:txBody>
      </p:sp>
    </p:spTree>
    <p:extLst>
      <p:ext uri="{BB962C8B-B14F-4D97-AF65-F5344CB8AC3E}">
        <p14:creationId xmlns:p14="http://schemas.microsoft.com/office/powerpoint/2010/main" val="5528846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203E5-AFE2-D241-D027-2D3C734B23BC}"/>
              </a:ext>
            </a:extLst>
          </p:cNvPr>
          <p:cNvSpPr>
            <a:spLocks noGrp="1"/>
          </p:cNvSpPr>
          <p:nvPr>
            <p:ph type="title"/>
          </p:nvPr>
        </p:nvSpPr>
        <p:spPr/>
        <p:txBody>
          <a:bodyPr/>
          <a:lstStyle/>
          <a:p>
            <a:r>
              <a:rPr lang="en-US"/>
              <a:t>Thank You</a:t>
            </a:r>
            <a:endParaRPr lang="en-IN" dirty="0"/>
          </a:p>
        </p:txBody>
      </p:sp>
    </p:spTree>
    <p:extLst>
      <p:ext uri="{BB962C8B-B14F-4D97-AF65-F5344CB8AC3E}">
        <p14:creationId xmlns:p14="http://schemas.microsoft.com/office/powerpoint/2010/main" val="3459289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34" name="Rectangle 33">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73D0CA5-380B-187B-9E3D-DCC9035FFD32}"/>
              </a:ext>
            </a:extLst>
          </p:cNvPr>
          <p:cNvSpPr>
            <a:spLocks noGrp="1"/>
          </p:cNvSpPr>
          <p:nvPr>
            <p:ph type="title"/>
          </p:nvPr>
        </p:nvSpPr>
        <p:spPr>
          <a:xfrm>
            <a:off x="638881" y="390525"/>
            <a:ext cx="10909640" cy="1510301"/>
          </a:xfrm>
        </p:spPr>
        <p:txBody>
          <a:bodyPr vert="horz" lIns="91440" tIns="45720" rIns="91440" bIns="45720" rtlCol="0" anchor="ctr">
            <a:normAutofit/>
          </a:bodyPr>
          <a:lstStyle/>
          <a:p>
            <a:pPr algn="ctr"/>
            <a:r>
              <a:rPr lang="en-US" sz="6600">
                <a:solidFill>
                  <a:srgbClr val="FFFFFF"/>
                </a:solidFill>
              </a:rPr>
              <a:t>EXACT COVERING</a:t>
            </a:r>
          </a:p>
        </p:txBody>
      </p:sp>
      <p:sp>
        <p:nvSpPr>
          <p:cNvPr id="36" name="Rectangle 35">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A4EA55EE-A39E-F187-74B6-84B0943C904F}"/>
              </a:ext>
            </a:extLst>
          </p:cNvPr>
          <p:cNvSpPr txBox="1"/>
          <p:nvPr/>
        </p:nvSpPr>
        <p:spPr>
          <a:xfrm>
            <a:off x="638881" y="4764315"/>
            <a:ext cx="1226041" cy="461665"/>
          </a:xfrm>
          <a:prstGeom prst="rect">
            <a:avLst/>
          </a:prstGeom>
          <a:noFill/>
        </p:spPr>
        <p:txBody>
          <a:bodyPr wrap="none" rtlCol="0">
            <a:spAutoFit/>
          </a:bodyPr>
          <a:lstStyle/>
          <a:p>
            <a:r>
              <a:rPr lang="en-US" sz="2400" b="1" dirty="0"/>
              <a:t>More Formally,</a:t>
            </a:r>
            <a:endParaRPr lang="en-IN" sz="2400" b="1" dirty="0"/>
          </a:p>
        </p:txBody>
      </p:sp>
      <p:pic>
        <p:nvPicPr>
          <p:cNvPr id="55" name="Picture 54">
            <a:extLst>
              <a:ext uri="{FF2B5EF4-FFF2-40B4-BE49-F238E27FC236}">
                <a16:creationId xmlns:a16="http://schemas.microsoft.com/office/drawing/2014/main" id="{CE947D9B-AF81-7116-9202-DCB638633C14}"/>
              </a:ext>
            </a:extLst>
          </p:cNvPr>
          <p:cNvPicPr>
            <a:picLocks noChangeAspect="1"/>
          </p:cNvPicPr>
          <p:nvPr/>
        </p:nvPicPr>
        <p:blipFill>
          <a:blip r:embed="rId2"/>
          <a:stretch>
            <a:fillRect/>
          </a:stretch>
        </p:blipFill>
        <p:spPr>
          <a:xfrm>
            <a:off x="1491297" y="5195556"/>
            <a:ext cx="9512540" cy="1417968"/>
          </a:xfrm>
          <a:prstGeom prst="rect">
            <a:avLst/>
          </a:prstGeom>
        </p:spPr>
      </p:pic>
      <p:sp>
        <p:nvSpPr>
          <p:cNvPr id="4" name="Content Placeholder 3">
            <a:extLst>
              <a:ext uri="{FF2B5EF4-FFF2-40B4-BE49-F238E27FC236}">
                <a16:creationId xmlns:a16="http://schemas.microsoft.com/office/drawing/2014/main" id="{A58D40EC-DFA7-BC85-C270-2CED970039A7}"/>
              </a:ext>
            </a:extLst>
          </p:cNvPr>
          <p:cNvSpPr>
            <a:spLocks noGrp="1"/>
          </p:cNvSpPr>
          <p:nvPr>
            <p:ph idx="1"/>
          </p:nvPr>
        </p:nvSpPr>
        <p:spPr>
          <a:xfrm>
            <a:off x="730045" y="2838290"/>
            <a:ext cx="10515600" cy="2283757"/>
          </a:xfrm>
        </p:spPr>
        <p:txBody>
          <a:bodyPr/>
          <a:lstStyle/>
          <a:p>
            <a:pPr marL="0" indent="0">
              <a:buNone/>
            </a:pPr>
            <a:r>
              <a:rPr lang="en-US" b="1" dirty="0"/>
              <a:t>An exact cover instance is a pair P =&lt; V,S &gt; ,where V is a finite set of points and S is a set of subsets of V . A solution to P is a subset S* of S such that each point v ∈ V appears in exactly one set in S* . The exact cover problem has three natural variants: decision, counting, and enumeration. The first variant asks us to determine whether a solution exists, the second variant asks us to determine the number of solutions, and the third variant asks us to explicitly construct every solution.</a:t>
            </a:r>
            <a:endParaRPr lang="en-IN" b="1" dirty="0"/>
          </a:p>
        </p:txBody>
      </p:sp>
    </p:spTree>
    <p:extLst>
      <p:ext uri="{BB962C8B-B14F-4D97-AF65-F5344CB8AC3E}">
        <p14:creationId xmlns:p14="http://schemas.microsoft.com/office/powerpoint/2010/main" val="1592606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E3536-81CD-4A91-30F5-7244AA7AF281}"/>
              </a:ext>
            </a:extLst>
          </p:cNvPr>
          <p:cNvSpPr>
            <a:spLocks noGrp="1"/>
          </p:cNvSpPr>
          <p:nvPr>
            <p:ph type="title"/>
          </p:nvPr>
        </p:nvSpPr>
        <p:spPr/>
        <p:txBody>
          <a:bodyPr/>
          <a:lstStyle/>
          <a:p>
            <a:r>
              <a:rPr lang="en-US"/>
              <a:t>How to encode Exact Cover problem?</a:t>
            </a:r>
            <a:endParaRPr lang="en-IN" dirty="0"/>
          </a:p>
        </p:txBody>
      </p:sp>
      <p:pic>
        <p:nvPicPr>
          <p:cNvPr id="5" name="Picture 4">
            <a:extLst>
              <a:ext uri="{FF2B5EF4-FFF2-40B4-BE49-F238E27FC236}">
                <a16:creationId xmlns:a16="http://schemas.microsoft.com/office/drawing/2014/main" id="{F51ABB90-A3FD-C399-730C-FA51AF628F18}"/>
              </a:ext>
            </a:extLst>
          </p:cNvPr>
          <p:cNvPicPr>
            <a:picLocks noChangeAspect="1"/>
          </p:cNvPicPr>
          <p:nvPr/>
        </p:nvPicPr>
        <p:blipFill>
          <a:blip r:embed="rId2"/>
          <a:stretch>
            <a:fillRect/>
          </a:stretch>
        </p:blipFill>
        <p:spPr>
          <a:xfrm>
            <a:off x="745265" y="1947066"/>
            <a:ext cx="8068801" cy="1657581"/>
          </a:xfrm>
          <a:prstGeom prst="rect">
            <a:avLst/>
          </a:prstGeom>
        </p:spPr>
      </p:pic>
      <p:pic>
        <p:nvPicPr>
          <p:cNvPr id="7" name="Picture 6">
            <a:extLst>
              <a:ext uri="{FF2B5EF4-FFF2-40B4-BE49-F238E27FC236}">
                <a16:creationId xmlns:a16="http://schemas.microsoft.com/office/drawing/2014/main" id="{806F57DF-14DF-CE0F-3A75-4DABD46B03B4}"/>
              </a:ext>
            </a:extLst>
          </p:cNvPr>
          <p:cNvPicPr>
            <a:picLocks noChangeAspect="1"/>
          </p:cNvPicPr>
          <p:nvPr/>
        </p:nvPicPr>
        <p:blipFill>
          <a:blip r:embed="rId3"/>
          <a:stretch>
            <a:fillRect/>
          </a:stretch>
        </p:blipFill>
        <p:spPr>
          <a:xfrm>
            <a:off x="745265" y="3529429"/>
            <a:ext cx="8663648" cy="1776100"/>
          </a:xfrm>
          <a:prstGeom prst="rect">
            <a:avLst/>
          </a:prstGeom>
        </p:spPr>
      </p:pic>
      <p:sp>
        <p:nvSpPr>
          <p:cNvPr id="8" name="TextBox 7">
            <a:extLst>
              <a:ext uri="{FF2B5EF4-FFF2-40B4-BE49-F238E27FC236}">
                <a16:creationId xmlns:a16="http://schemas.microsoft.com/office/drawing/2014/main" id="{D6732968-C6E1-4EAE-5D28-75403BDEF7AB}"/>
              </a:ext>
            </a:extLst>
          </p:cNvPr>
          <p:cNvSpPr txBox="1"/>
          <p:nvPr/>
        </p:nvSpPr>
        <p:spPr>
          <a:xfrm>
            <a:off x="745266" y="5420473"/>
            <a:ext cx="2831947" cy="954107"/>
          </a:xfrm>
          <a:prstGeom prst="rect">
            <a:avLst/>
          </a:prstGeom>
          <a:noFill/>
        </p:spPr>
        <p:txBody>
          <a:bodyPr wrap="square" rtlCol="0">
            <a:spAutoFit/>
          </a:bodyPr>
          <a:lstStyle/>
          <a:p>
            <a:r>
              <a:rPr lang="en-US" sz="2800" b="1" u="sng"/>
              <a:t>We used pairwise encoding to describe the given problem</a:t>
            </a:r>
            <a:endParaRPr lang="en-IN" sz="2800" b="1" u="sng" dirty="0"/>
          </a:p>
        </p:txBody>
      </p:sp>
      <p:pic>
        <p:nvPicPr>
          <p:cNvPr id="10" name="Picture 9">
            <a:extLst>
              <a:ext uri="{FF2B5EF4-FFF2-40B4-BE49-F238E27FC236}">
                <a16:creationId xmlns:a16="http://schemas.microsoft.com/office/drawing/2014/main" id="{C074F3DB-9F7E-1627-152A-4D395C8141EC}"/>
              </a:ext>
            </a:extLst>
          </p:cNvPr>
          <p:cNvPicPr>
            <a:picLocks noChangeAspect="1"/>
          </p:cNvPicPr>
          <p:nvPr/>
        </p:nvPicPr>
        <p:blipFill>
          <a:blip r:embed="rId4"/>
          <a:stretch>
            <a:fillRect/>
          </a:stretch>
        </p:blipFill>
        <p:spPr>
          <a:xfrm>
            <a:off x="3988090" y="5443387"/>
            <a:ext cx="7527223" cy="1208621"/>
          </a:xfrm>
          <a:prstGeom prst="rect">
            <a:avLst/>
          </a:prstGeom>
        </p:spPr>
      </p:pic>
    </p:spTree>
    <p:extLst>
      <p:ext uri="{BB962C8B-B14F-4D97-AF65-F5344CB8AC3E}">
        <p14:creationId xmlns:p14="http://schemas.microsoft.com/office/powerpoint/2010/main" val="1159882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B9A2E-AB01-40F1-5E29-9D2EE49A16F4}"/>
              </a:ext>
            </a:extLst>
          </p:cNvPr>
          <p:cNvSpPr>
            <a:spLocks noGrp="1"/>
          </p:cNvSpPr>
          <p:nvPr>
            <p:ph type="title"/>
          </p:nvPr>
        </p:nvSpPr>
        <p:spPr>
          <a:xfrm>
            <a:off x="665701" y="374904"/>
            <a:ext cx="3932237" cy="1005840"/>
          </a:xfrm>
        </p:spPr>
        <p:txBody>
          <a:bodyPr>
            <a:normAutofit fontScale="90000"/>
          </a:bodyPr>
          <a:lstStyle/>
          <a:p>
            <a:r>
              <a:rPr lang="en-US" sz="5400" dirty="0"/>
              <a:t>Explanation</a:t>
            </a:r>
            <a:endParaRPr lang="en-IN" sz="5400" dirty="0"/>
          </a:p>
        </p:txBody>
      </p:sp>
      <p:graphicFrame>
        <p:nvGraphicFramePr>
          <p:cNvPr id="6" name="Content Placeholder 2">
            <a:extLst>
              <a:ext uri="{FF2B5EF4-FFF2-40B4-BE49-F238E27FC236}">
                <a16:creationId xmlns:a16="http://schemas.microsoft.com/office/drawing/2014/main" id="{FF0795F9-E6EA-F14A-C236-B17D723F7C4E}"/>
              </a:ext>
            </a:extLst>
          </p:cNvPr>
          <p:cNvGraphicFramePr>
            <a:graphicFrameLocks noGrp="1"/>
          </p:cNvGraphicFramePr>
          <p:nvPr>
            <p:ph idx="1"/>
          </p:nvPr>
        </p:nvGraphicFramePr>
        <p:xfrm>
          <a:off x="5274022" y="843608"/>
          <a:ext cx="6632841" cy="54315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 Placeholder 3">
            <a:extLst>
              <a:ext uri="{FF2B5EF4-FFF2-40B4-BE49-F238E27FC236}">
                <a16:creationId xmlns:a16="http://schemas.microsoft.com/office/drawing/2014/main" id="{F79C6798-B211-A336-C1C6-E6CE03E86C7A}"/>
              </a:ext>
            </a:extLst>
          </p:cNvPr>
          <p:cNvSpPr>
            <a:spLocks noGrp="1"/>
          </p:cNvSpPr>
          <p:nvPr>
            <p:ph type="body" sz="half" idx="2"/>
          </p:nvPr>
        </p:nvSpPr>
        <p:spPr>
          <a:xfrm>
            <a:off x="127819" y="1468615"/>
            <a:ext cx="4644206" cy="4181521"/>
          </a:xfrm>
        </p:spPr>
        <p:txBody>
          <a:bodyPr>
            <a:noAutofit/>
          </a:bodyPr>
          <a:lstStyle/>
          <a:p>
            <a:pPr marL="457200" indent="-457200">
              <a:buFont typeface="Arial" panose="020B0604020202020204" pitchFamily="34" charset="0"/>
              <a:buChar char="•"/>
            </a:pPr>
            <a:r>
              <a:rPr lang="en-US" sz="2400" b="1" dirty="0"/>
              <a:t>The Goal: In an exact covering problem, we want to ensure that exactly one of a set of variables {x1,x2,…,</a:t>
            </a:r>
            <a:r>
              <a:rPr lang="en-US" sz="2400" b="1" dirty="0" err="1"/>
              <a:t>xn</a:t>
            </a:r>
            <a:r>
              <a:rPr lang="en-US" sz="2400" b="1" dirty="0"/>
              <a:t>} is true. This is known as a "one-hot" constraint, meaning only one variable should be true, and the others should all be false.</a:t>
            </a:r>
          </a:p>
          <a:p>
            <a:pPr marL="457200" indent="-457200">
              <a:buFont typeface="Arial" panose="020B0604020202020204" pitchFamily="34" charset="0"/>
              <a:buChar char="•"/>
            </a:pPr>
            <a:r>
              <a:rPr lang="en-IN" sz="2400" b="1" dirty="0"/>
              <a:t>Pairwise encoding achieves this by first requiring that at least one variable in the set {x1,…,</a:t>
            </a:r>
            <a:r>
              <a:rPr lang="en-IN" sz="2400" b="1" dirty="0" err="1"/>
              <a:t>xn</a:t>
            </a:r>
            <a:r>
              <a:rPr lang="en-IN" sz="2400" b="1" dirty="0"/>
              <a:t>} is true. This is done with an n-</a:t>
            </a:r>
            <a:r>
              <a:rPr lang="en-IN" sz="2400" b="1" dirty="0" err="1"/>
              <a:t>ary</a:t>
            </a:r>
            <a:r>
              <a:rPr lang="en-IN" sz="2400" b="1" dirty="0"/>
              <a:t> clause: x1 ∨ x2 ∨…∨ </a:t>
            </a:r>
            <a:r>
              <a:rPr lang="en-IN" sz="2400" b="1" dirty="0" err="1"/>
              <a:t>xn</a:t>
            </a:r>
            <a:r>
              <a:rPr lang="en-IN" sz="2400" b="1" dirty="0"/>
              <a:t>. ​This clause simply ensures that at least one xi​ is true.</a:t>
            </a:r>
          </a:p>
          <a:p>
            <a:endParaRPr lang="en-IN" sz="2400" b="1" dirty="0"/>
          </a:p>
        </p:txBody>
      </p:sp>
    </p:spTree>
    <p:extLst>
      <p:ext uri="{BB962C8B-B14F-4D97-AF65-F5344CB8AC3E}">
        <p14:creationId xmlns:p14="http://schemas.microsoft.com/office/powerpoint/2010/main" val="1999612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A16A8-55B3-EEA7-8C81-C38ED29977DC}"/>
              </a:ext>
            </a:extLst>
          </p:cNvPr>
          <p:cNvSpPr>
            <a:spLocks noGrp="1"/>
          </p:cNvSpPr>
          <p:nvPr>
            <p:ph type="title"/>
          </p:nvPr>
        </p:nvSpPr>
        <p:spPr/>
        <p:txBody>
          <a:bodyPr/>
          <a:lstStyle/>
          <a:p>
            <a:r>
              <a:rPr lang="en-US" dirty="0"/>
              <a:t>What we did?</a:t>
            </a:r>
            <a:endParaRPr lang="en-IN" dirty="0"/>
          </a:p>
        </p:txBody>
      </p:sp>
      <p:sp>
        <p:nvSpPr>
          <p:cNvPr id="4" name="Content Placeholder 3">
            <a:extLst>
              <a:ext uri="{FF2B5EF4-FFF2-40B4-BE49-F238E27FC236}">
                <a16:creationId xmlns:a16="http://schemas.microsoft.com/office/drawing/2014/main" id="{137C0B98-33FF-C738-786E-04A698E28046}"/>
              </a:ext>
            </a:extLst>
          </p:cNvPr>
          <p:cNvSpPr>
            <a:spLocks noGrp="1"/>
          </p:cNvSpPr>
          <p:nvPr>
            <p:ph sz="half" idx="2"/>
          </p:nvPr>
        </p:nvSpPr>
        <p:spPr>
          <a:xfrm>
            <a:off x="836612" y="1938528"/>
            <a:ext cx="5157787" cy="3264408"/>
          </a:xfrm>
        </p:spPr>
        <p:txBody>
          <a:bodyPr>
            <a:normAutofit/>
          </a:bodyPr>
          <a:lstStyle/>
          <a:p>
            <a:pPr marL="0" indent="0">
              <a:buNone/>
            </a:pPr>
            <a:r>
              <a:rPr lang="en-US" sz="2800" b="1" dirty="0"/>
              <a:t>We took an input matrix of the format :</a:t>
            </a:r>
          </a:p>
          <a:p>
            <a:pPr marL="0" indent="0">
              <a:buNone/>
            </a:pPr>
            <a:r>
              <a:rPr lang="en-US" sz="2800" b="1" dirty="0"/>
              <a:t>                 </a:t>
            </a:r>
            <a:r>
              <a:rPr lang="en-US" sz="2800" b="1" i="1" dirty="0"/>
              <a:t>Subsets X elements</a:t>
            </a:r>
          </a:p>
          <a:p>
            <a:pPr marL="0" indent="0">
              <a:buNone/>
            </a:pPr>
            <a:r>
              <a:rPr lang="en-US" sz="2800" b="1" dirty="0"/>
              <a:t>The matrix thus formed indicates the total number of subsets to be taken into account and has value of 0 or 1 corresponding to whether a particular element is present in that set or not.</a:t>
            </a:r>
            <a:endParaRPr lang="en-IN" sz="2800" b="1" dirty="0"/>
          </a:p>
        </p:txBody>
      </p:sp>
      <p:sp>
        <p:nvSpPr>
          <p:cNvPr id="5" name="Text Placeholder 4">
            <a:extLst>
              <a:ext uri="{FF2B5EF4-FFF2-40B4-BE49-F238E27FC236}">
                <a16:creationId xmlns:a16="http://schemas.microsoft.com/office/drawing/2014/main" id="{CC2406D1-11A6-B692-3DA3-29BF4606F192}"/>
              </a:ext>
            </a:extLst>
          </p:cNvPr>
          <p:cNvSpPr>
            <a:spLocks noGrp="1"/>
          </p:cNvSpPr>
          <p:nvPr>
            <p:ph type="body" sz="quarter" idx="3"/>
          </p:nvPr>
        </p:nvSpPr>
        <p:spPr>
          <a:xfrm>
            <a:off x="6669551" y="1690688"/>
            <a:ext cx="5183188" cy="823912"/>
          </a:xfrm>
        </p:spPr>
        <p:txBody>
          <a:bodyPr/>
          <a:lstStyle/>
          <a:p>
            <a:r>
              <a:rPr lang="en-US" dirty="0"/>
              <a:t>Input matrix of subsets v/s elements</a:t>
            </a:r>
            <a:endParaRPr lang="en-IN" dirty="0"/>
          </a:p>
        </p:txBody>
      </p:sp>
      <p:pic>
        <p:nvPicPr>
          <p:cNvPr id="7" name="Content Placeholder 9">
            <a:extLst>
              <a:ext uri="{FF2B5EF4-FFF2-40B4-BE49-F238E27FC236}">
                <a16:creationId xmlns:a16="http://schemas.microsoft.com/office/drawing/2014/main" id="{6486A5BF-4B0F-0721-8ABF-716E5D817BE8}"/>
              </a:ext>
            </a:extLst>
          </p:cNvPr>
          <p:cNvPicPr>
            <a:picLocks noGrp="1" noChangeAspect="1"/>
          </p:cNvPicPr>
          <p:nvPr>
            <p:ph sz="quarter" idx="4"/>
          </p:nvPr>
        </p:nvPicPr>
        <p:blipFill>
          <a:blip r:embed="rId2"/>
          <a:stretch>
            <a:fillRect/>
          </a:stretch>
        </p:blipFill>
        <p:spPr>
          <a:xfrm>
            <a:off x="7858223" y="3088938"/>
            <a:ext cx="1936107" cy="3046988"/>
          </a:xfrm>
        </p:spPr>
      </p:pic>
      <p:sp>
        <p:nvSpPr>
          <p:cNvPr id="8" name="TextBox 7">
            <a:extLst>
              <a:ext uri="{FF2B5EF4-FFF2-40B4-BE49-F238E27FC236}">
                <a16:creationId xmlns:a16="http://schemas.microsoft.com/office/drawing/2014/main" id="{B203F447-F1E5-BF57-BAA7-BA7B5BE48FD6}"/>
              </a:ext>
            </a:extLst>
          </p:cNvPr>
          <p:cNvSpPr txBox="1"/>
          <p:nvPr/>
        </p:nvSpPr>
        <p:spPr>
          <a:xfrm>
            <a:off x="7858222" y="2622805"/>
            <a:ext cx="1861407" cy="461665"/>
          </a:xfrm>
          <a:prstGeom prst="rect">
            <a:avLst/>
          </a:prstGeom>
          <a:noFill/>
        </p:spPr>
        <p:txBody>
          <a:bodyPr wrap="none" rtlCol="0">
            <a:spAutoFit/>
          </a:bodyPr>
          <a:lstStyle/>
          <a:p>
            <a:r>
              <a:rPr lang="en-US" sz="2400" b="1" dirty="0"/>
              <a:t>a    b    c    d    e    f</a:t>
            </a:r>
            <a:endParaRPr lang="en-IN" sz="2400" b="1" dirty="0"/>
          </a:p>
        </p:txBody>
      </p:sp>
      <p:sp>
        <p:nvSpPr>
          <p:cNvPr id="9" name="TextBox 8">
            <a:extLst>
              <a:ext uri="{FF2B5EF4-FFF2-40B4-BE49-F238E27FC236}">
                <a16:creationId xmlns:a16="http://schemas.microsoft.com/office/drawing/2014/main" id="{6FC34C9C-8730-F85D-9158-31EE768DF9BF}"/>
              </a:ext>
            </a:extLst>
          </p:cNvPr>
          <p:cNvSpPr txBox="1"/>
          <p:nvPr/>
        </p:nvSpPr>
        <p:spPr>
          <a:xfrm>
            <a:off x="7345328" y="3181270"/>
            <a:ext cx="512894" cy="3046988"/>
          </a:xfrm>
          <a:prstGeom prst="rect">
            <a:avLst/>
          </a:prstGeom>
          <a:noFill/>
        </p:spPr>
        <p:txBody>
          <a:bodyPr wrap="square" rtlCol="0">
            <a:spAutoFit/>
          </a:bodyPr>
          <a:lstStyle/>
          <a:p>
            <a:r>
              <a:rPr lang="en-US" sz="2400" b="1" dirty="0"/>
              <a:t>S1</a:t>
            </a:r>
          </a:p>
          <a:p>
            <a:r>
              <a:rPr lang="en-US" sz="2400" b="1" dirty="0"/>
              <a:t>S2</a:t>
            </a:r>
          </a:p>
          <a:p>
            <a:r>
              <a:rPr lang="en-US" sz="2400" b="1" dirty="0"/>
              <a:t>S3</a:t>
            </a:r>
          </a:p>
          <a:p>
            <a:r>
              <a:rPr lang="en-US" sz="2400" b="1" dirty="0"/>
              <a:t>S4</a:t>
            </a:r>
          </a:p>
          <a:p>
            <a:r>
              <a:rPr lang="en-US" sz="2400" b="1" dirty="0"/>
              <a:t>S5</a:t>
            </a:r>
          </a:p>
          <a:p>
            <a:r>
              <a:rPr lang="en-US" sz="2400" b="1" dirty="0"/>
              <a:t>S6</a:t>
            </a:r>
          </a:p>
          <a:p>
            <a:r>
              <a:rPr lang="en-US" sz="2400" b="1" dirty="0"/>
              <a:t>S7</a:t>
            </a:r>
          </a:p>
          <a:p>
            <a:r>
              <a:rPr lang="en-US" sz="2400" b="1" dirty="0"/>
              <a:t>S8</a:t>
            </a:r>
          </a:p>
        </p:txBody>
      </p:sp>
    </p:spTree>
    <p:extLst>
      <p:ext uri="{BB962C8B-B14F-4D97-AF65-F5344CB8AC3E}">
        <p14:creationId xmlns:p14="http://schemas.microsoft.com/office/powerpoint/2010/main" val="2426765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5" name="Rectangle 14">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87F27F-085D-3CDF-CCA2-95C9B8948EFD}"/>
              </a:ext>
            </a:extLst>
          </p:cNvPr>
          <p:cNvSpPr>
            <a:spLocks noGrp="1"/>
          </p:cNvSpPr>
          <p:nvPr>
            <p:ph type="title"/>
          </p:nvPr>
        </p:nvSpPr>
        <p:spPr>
          <a:xfrm>
            <a:off x="630936" y="786384"/>
            <a:ext cx="3419856" cy="1600200"/>
          </a:xfrm>
        </p:spPr>
        <p:txBody>
          <a:bodyPr vert="horz" lIns="91440" tIns="45720" rIns="91440" bIns="45720" rtlCol="0" anchor="ctr">
            <a:normAutofit/>
          </a:bodyPr>
          <a:lstStyle/>
          <a:p>
            <a:r>
              <a:rPr lang="en-US" dirty="0"/>
              <a:t>Procedure</a:t>
            </a:r>
            <a:endParaRPr lang="en-US"/>
          </a:p>
        </p:txBody>
      </p:sp>
      <mc:AlternateContent xmlns:mc="http://schemas.openxmlformats.org/markup-compatibility/2006" xmlns:p14="http://schemas.microsoft.com/office/powerpoint/2010/main">
        <mc:Choice Requires="p14">
          <p:contentPart p14:bwMode="auto" r:id="rId2">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sp>
        <p:nvSpPr>
          <p:cNvPr id="19" name="Rectangle 18">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14992" y="786384"/>
            <a:ext cx="18288" cy="1600200"/>
          </a:xfrm>
          <a:custGeom>
            <a:avLst/>
            <a:gdLst>
              <a:gd name="connsiteX0" fmla="*/ 0 w 18288"/>
              <a:gd name="connsiteY0" fmla="*/ 0 h 1600200"/>
              <a:gd name="connsiteX1" fmla="*/ 18288 w 18288"/>
              <a:gd name="connsiteY1" fmla="*/ 0 h 1600200"/>
              <a:gd name="connsiteX2" fmla="*/ 18288 w 18288"/>
              <a:gd name="connsiteY2" fmla="*/ 549402 h 1600200"/>
              <a:gd name="connsiteX3" fmla="*/ 18288 w 18288"/>
              <a:gd name="connsiteY3" fmla="*/ 1114806 h 1600200"/>
              <a:gd name="connsiteX4" fmla="*/ 18288 w 18288"/>
              <a:gd name="connsiteY4" fmla="*/ 1600200 h 1600200"/>
              <a:gd name="connsiteX5" fmla="*/ 0 w 18288"/>
              <a:gd name="connsiteY5" fmla="*/ 1600200 h 1600200"/>
              <a:gd name="connsiteX6" fmla="*/ 0 w 18288"/>
              <a:gd name="connsiteY6" fmla="*/ 1066800 h 1600200"/>
              <a:gd name="connsiteX7" fmla="*/ 0 w 18288"/>
              <a:gd name="connsiteY7" fmla="*/ 517398 h 1600200"/>
              <a:gd name="connsiteX8" fmla="*/ 0 w 18288"/>
              <a:gd name="connsiteY8" fmla="*/ 0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88" h="1600200" fill="none" extrusionOk="0">
                <a:moveTo>
                  <a:pt x="0" y="0"/>
                </a:moveTo>
                <a:cubicBezTo>
                  <a:pt x="4865" y="374"/>
                  <a:pt x="13608" y="53"/>
                  <a:pt x="18288" y="0"/>
                </a:cubicBezTo>
                <a:cubicBezTo>
                  <a:pt x="23286" y="215154"/>
                  <a:pt x="-6672" y="375145"/>
                  <a:pt x="18288" y="549402"/>
                </a:cubicBezTo>
                <a:cubicBezTo>
                  <a:pt x="43248" y="723659"/>
                  <a:pt x="44414" y="873011"/>
                  <a:pt x="18288" y="1114806"/>
                </a:cubicBezTo>
                <a:cubicBezTo>
                  <a:pt x="-7838" y="1356601"/>
                  <a:pt x="13030" y="1360490"/>
                  <a:pt x="18288" y="1600200"/>
                </a:cubicBezTo>
                <a:cubicBezTo>
                  <a:pt x="10638" y="1600772"/>
                  <a:pt x="4111" y="1599793"/>
                  <a:pt x="0" y="1600200"/>
                </a:cubicBezTo>
                <a:cubicBezTo>
                  <a:pt x="-6890" y="1375807"/>
                  <a:pt x="21339" y="1304563"/>
                  <a:pt x="0" y="1066800"/>
                </a:cubicBezTo>
                <a:cubicBezTo>
                  <a:pt x="-21339" y="829037"/>
                  <a:pt x="-23009" y="689986"/>
                  <a:pt x="0" y="517398"/>
                </a:cubicBezTo>
                <a:cubicBezTo>
                  <a:pt x="23009" y="344810"/>
                  <a:pt x="-9921" y="122345"/>
                  <a:pt x="0" y="0"/>
                </a:cubicBezTo>
                <a:close/>
              </a:path>
              <a:path w="18288" h="1600200" stroke="0" extrusionOk="0">
                <a:moveTo>
                  <a:pt x="0" y="0"/>
                </a:moveTo>
                <a:cubicBezTo>
                  <a:pt x="5341" y="9"/>
                  <a:pt x="11148" y="-611"/>
                  <a:pt x="18288" y="0"/>
                </a:cubicBezTo>
                <a:cubicBezTo>
                  <a:pt x="31387" y="104987"/>
                  <a:pt x="17137" y="300374"/>
                  <a:pt x="18288" y="485394"/>
                </a:cubicBezTo>
                <a:cubicBezTo>
                  <a:pt x="19439" y="670414"/>
                  <a:pt x="37394" y="922400"/>
                  <a:pt x="18288" y="1050798"/>
                </a:cubicBezTo>
                <a:cubicBezTo>
                  <a:pt x="-818" y="1179196"/>
                  <a:pt x="6556" y="1394957"/>
                  <a:pt x="18288" y="1600200"/>
                </a:cubicBezTo>
                <a:cubicBezTo>
                  <a:pt x="12642" y="1600430"/>
                  <a:pt x="3803" y="1599869"/>
                  <a:pt x="0" y="1600200"/>
                </a:cubicBezTo>
                <a:cubicBezTo>
                  <a:pt x="10832" y="1355159"/>
                  <a:pt x="-10163" y="1159269"/>
                  <a:pt x="0" y="1034796"/>
                </a:cubicBezTo>
                <a:cubicBezTo>
                  <a:pt x="10163" y="910323"/>
                  <a:pt x="5178" y="626710"/>
                  <a:pt x="0" y="469392"/>
                </a:cubicBezTo>
                <a:cubicBezTo>
                  <a:pt x="-5178" y="312074"/>
                  <a:pt x="20387" y="137476"/>
                  <a:pt x="0" y="0"/>
                </a:cubicBezTo>
                <a:close/>
              </a:path>
            </a:pathLst>
          </a:custGeom>
          <a:solidFill>
            <a:srgbClr val="C9CE37"/>
          </a:solidFill>
          <a:ln w="34925">
            <a:solidFill>
              <a:srgbClr val="C9CE3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12A06B3-F7F7-8CC9-F56B-103E43933867}"/>
              </a:ext>
            </a:extLst>
          </p:cNvPr>
          <p:cNvSpPr>
            <a:spLocks noGrp="1"/>
          </p:cNvSpPr>
          <p:nvPr>
            <p:ph sz="half" idx="1"/>
          </p:nvPr>
        </p:nvSpPr>
        <p:spPr>
          <a:xfrm>
            <a:off x="4654295" y="786384"/>
            <a:ext cx="6894576" cy="1600200"/>
          </a:xfrm>
        </p:spPr>
        <p:txBody>
          <a:bodyPr vert="horz" lIns="91440" tIns="45720" rIns="91440" bIns="45720" rtlCol="0" anchor="ctr">
            <a:normAutofit lnSpcReduction="10000"/>
          </a:bodyPr>
          <a:lstStyle/>
          <a:p>
            <a:r>
              <a:rPr lang="en-US" sz="2400" b="1" dirty="0"/>
              <a:t>In order to convert the given input matrix into a </a:t>
            </a:r>
            <a:r>
              <a:rPr lang="en-US" sz="2400" b="1" dirty="0" err="1"/>
              <a:t>cnf</a:t>
            </a:r>
            <a:r>
              <a:rPr lang="en-US" sz="2400" b="1" dirty="0"/>
              <a:t> file, we wrote a C++ code(exact_cover.cpp), which takes the input txt file and does some necessary programming to convert the matrix into DIMACS format, which could then be used to run in the </a:t>
            </a:r>
            <a:r>
              <a:rPr lang="en-US" sz="2400" b="1" dirty="0" err="1"/>
              <a:t>CaDiCaL</a:t>
            </a:r>
            <a:r>
              <a:rPr lang="en-US" sz="2400" b="1" dirty="0"/>
              <a:t> SAT solver.</a:t>
            </a:r>
          </a:p>
        </p:txBody>
      </p:sp>
      <p:pic>
        <p:nvPicPr>
          <p:cNvPr id="8" name="Picture 7">
            <a:extLst>
              <a:ext uri="{FF2B5EF4-FFF2-40B4-BE49-F238E27FC236}">
                <a16:creationId xmlns:a16="http://schemas.microsoft.com/office/drawing/2014/main" id="{F94DD552-D100-D235-5801-108A2630276E}"/>
              </a:ext>
            </a:extLst>
          </p:cNvPr>
          <p:cNvPicPr>
            <a:picLocks noChangeAspect="1"/>
          </p:cNvPicPr>
          <p:nvPr/>
        </p:nvPicPr>
        <p:blipFill>
          <a:blip r:embed="rId4"/>
          <a:stretch>
            <a:fillRect/>
          </a:stretch>
        </p:blipFill>
        <p:spPr>
          <a:xfrm>
            <a:off x="977153" y="2569464"/>
            <a:ext cx="4446493" cy="3968496"/>
          </a:xfrm>
          <a:prstGeom prst="rect">
            <a:avLst/>
          </a:prstGeom>
        </p:spPr>
      </p:pic>
      <p:pic>
        <p:nvPicPr>
          <p:cNvPr id="6" name="Picture 5">
            <a:extLst>
              <a:ext uri="{FF2B5EF4-FFF2-40B4-BE49-F238E27FC236}">
                <a16:creationId xmlns:a16="http://schemas.microsoft.com/office/drawing/2014/main" id="{81A9B53A-E0C3-BBBB-2CE3-1204AC43E387}"/>
              </a:ext>
            </a:extLst>
          </p:cNvPr>
          <p:cNvPicPr>
            <a:picLocks noChangeAspect="1"/>
          </p:cNvPicPr>
          <p:nvPr/>
        </p:nvPicPr>
        <p:blipFill>
          <a:blip r:embed="rId5"/>
          <a:stretch>
            <a:fillRect/>
          </a:stretch>
        </p:blipFill>
        <p:spPr>
          <a:xfrm>
            <a:off x="6254496" y="2612532"/>
            <a:ext cx="5468112" cy="3882359"/>
          </a:xfrm>
          <a:prstGeom prst="rect">
            <a:avLst/>
          </a:prstGeom>
        </p:spPr>
      </p:pic>
    </p:spTree>
    <p:extLst>
      <p:ext uri="{BB962C8B-B14F-4D97-AF65-F5344CB8AC3E}">
        <p14:creationId xmlns:p14="http://schemas.microsoft.com/office/powerpoint/2010/main" val="26783035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8" name="Rectangle 17">
            <a:extLst>
              <a:ext uri="{FF2B5EF4-FFF2-40B4-BE49-F238E27FC236}">
                <a16:creationId xmlns:a16="http://schemas.microsoft.com/office/drawing/2014/main" id="{CA4BD6EE-7B51-447C-AAB3-028B7A3E5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DAD5EC-8ABA-32CF-DED3-CF5EF73C2C3E}"/>
              </a:ext>
            </a:extLst>
          </p:cNvPr>
          <p:cNvSpPr>
            <a:spLocks noGrp="1"/>
          </p:cNvSpPr>
          <p:nvPr>
            <p:ph type="title"/>
          </p:nvPr>
        </p:nvSpPr>
        <p:spPr>
          <a:xfrm>
            <a:off x="612648" y="433387"/>
            <a:ext cx="5032744" cy="3365646"/>
          </a:xfrm>
        </p:spPr>
        <p:txBody>
          <a:bodyPr vert="horz" lIns="91440" tIns="45720" rIns="91440" bIns="45720" rtlCol="0" anchor="b">
            <a:normAutofit/>
          </a:bodyPr>
          <a:lstStyle/>
          <a:p>
            <a:r>
              <a:rPr lang="en-US" sz="6000"/>
              <a:t>Outputs</a:t>
            </a:r>
          </a:p>
        </p:txBody>
      </p:sp>
      <p:pic>
        <p:nvPicPr>
          <p:cNvPr id="9" name="Picture 8">
            <a:extLst>
              <a:ext uri="{FF2B5EF4-FFF2-40B4-BE49-F238E27FC236}">
                <a16:creationId xmlns:a16="http://schemas.microsoft.com/office/drawing/2014/main" id="{B7C7D14D-7856-46DE-767E-2A83BC6B051F}"/>
              </a:ext>
            </a:extLst>
          </p:cNvPr>
          <p:cNvPicPr>
            <a:picLocks noChangeAspect="1"/>
          </p:cNvPicPr>
          <p:nvPr/>
        </p:nvPicPr>
        <p:blipFill>
          <a:blip r:embed="rId2"/>
          <a:stretch>
            <a:fillRect/>
          </a:stretch>
        </p:blipFill>
        <p:spPr>
          <a:xfrm>
            <a:off x="702749" y="4383776"/>
            <a:ext cx="5609678" cy="1570709"/>
          </a:xfrm>
          <a:prstGeom prst="rect">
            <a:avLst/>
          </a:prstGeom>
        </p:spPr>
      </p:pic>
      <p:sp>
        <p:nvSpPr>
          <p:cNvPr id="20" name="Rectangle 6">
            <a:extLst>
              <a:ext uri="{FF2B5EF4-FFF2-40B4-BE49-F238E27FC236}">
                <a16:creationId xmlns:a16="http://schemas.microsoft.com/office/drawing/2014/main" id="{482B7792-13BF-4567-AAF8-0BEED8D11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648" y="4018090"/>
            <a:ext cx="3383280" cy="27432"/>
          </a:xfrm>
          <a:custGeom>
            <a:avLst/>
            <a:gdLst>
              <a:gd name="connsiteX0" fmla="*/ 0 w 3383280"/>
              <a:gd name="connsiteY0" fmla="*/ 0 h 27432"/>
              <a:gd name="connsiteX1" fmla="*/ 642823 w 3383280"/>
              <a:gd name="connsiteY1" fmla="*/ 0 h 27432"/>
              <a:gd name="connsiteX2" fmla="*/ 1319479 w 3383280"/>
              <a:gd name="connsiteY2" fmla="*/ 0 h 27432"/>
              <a:gd name="connsiteX3" fmla="*/ 2029968 w 3383280"/>
              <a:gd name="connsiteY3" fmla="*/ 0 h 27432"/>
              <a:gd name="connsiteX4" fmla="*/ 2740457 w 3383280"/>
              <a:gd name="connsiteY4" fmla="*/ 0 h 27432"/>
              <a:gd name="connsiteX5" fmla="*/ 3383280 w 3383280"/>
              <a:gd name="connsiteY5" fmla="*/ 0 h 27432"/>
              <a:gd name="connsiteX6" fmla="*/ 3383280 w 3383280"/>
              <a:gd name="connsiteY6" fmla="*/ 27432 h 27432"/>
              <a:gd name="connsiteX7" fmla="*/ 2638958 w 3383280"/>
              <a:gd name="connsiteY7" fmla="*/ 27432 h 27432"/>
              <a:gd name="connsiteX8" fmla="*/ 1894637 w 3383280"/>
              <a:gd name="connsiteY8" fmla="*/ 27432 h 27432"/>
              <a:gd name="connsiteX9" fmla="*/ 1217981 w 3383280"/>
              <a:gd name="connsiteY9" fmla="*/ 27432 h 27432"/>
              <a:gd name="connsiteX10" fmla="*/ 0 w 3383280"/>
              <a:gd name="connsiteY10" fmla="*/ 27432 h 27432"/>
              <a:gd name="connsiteX11" fmla="*/ 0 w 338328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83280" h="27432" fill="none" extrusionOk="0">
                <a:moveTo>
                  <a:pt x="0" y="0"/>
                </a:moveTo>
                <a:cubicBezTo>
                  <a:pt x="257987" y="12032"/>
                  <a:pt x="404745" y="16905"/>
                  <a:pt x="642823" y="0"/>
                </a:cubicBezTo>
                <a:cubicBezTo>
                  <a:pt x="880901" y="-16905"/>
                  <a:pt x="1102054" y="22021"/>
                  <a:pt x="1319479" y="0"/>
                </a:cubicBezTo>
                <a:cubicBezTo>
                  <a:pt x="1536904" y="-22021"/>
                  <a:pt x="1881604" y="24614"/>
                  <a:pt x="2029968" y="0"/>
                </a:cubicBezTo>
                <a:cubicBezTo>
                  <a:pt x="2178332" y="-24614"/>
                  <a:pt x="2554148" y="3447"/>
                  <a:pt x="2740457" y="0"/>
                </a:cubicBezTo>
                <a:cubicBezTo>
                  <a:pt x="2926766" y="-3447"/>
                  <a:pt x="3065477" y="23645"/>
                  <a:pt x="3383280" y="0"/>
                </a:cubicBezTo>
                <a:cubicBezTo>
                  <a:pt x="3382114" y="7395"/>
                  <a:pt x="3383325" y="21864"/>
                  <a:pt x="3383280" y="27432"/>
                </a:cubicBezTo>
                <a:cubicBezTo>
                  <a:pt x="3088851" y="31951"/>
                  <a:pt x="2966759" y="63689"/>
                  <a:pt x="2638958" y="27432"/>
                </a:cubicBezTo>
                <a:cubicBezTo>
                  <a:pt x="2311157" y="-8825"/>
                  <a:pt x="2123847" y="40497"/>
                  <a:pt x="1894637" y="27432"/>
                </a:cubicBezTo>
                <a:cubicBezTo>
                  <a:pt x="1665427" y="14367"/>
                  <a:pt x="1424813" y="48382"/>
                  <a:pt x="1217981" y="27432"/>
                </a:cubicBezTo>
                <a:cubicBezTo>
                  <a:pt x="1011149" y="6482"/>
                  <a:pt x="538241" y="25631"/>
                  <a:pt x="0" y="27432"/>
                </a:cubicBezTo>
                <a:cubicBezTo>
                  <a:pt x="-503" y="20663"/>
                  <a:pt x="1168" y="5855"/>
                  <a:pt x="0" y="0"/>
                </a:cubicBezTo>
                <a:close/>
              </a:path>
              <a:path w="3383280" h="27432" stroke="0" extrusionOk="0">
                <a:moveTo>
                  <a:pt x="0" y="0"/>
                </a:moveTo>
                <a:cubicBezTo>
                  <a:pt x="151297" y="22734"/>
                  <a:pt x="480695" y="25868"/>
                  <a:pt x="642823" y="0"/>
                </a:cubicBezTo>
                <a:cubicBezTo>
                  <a:pt x="804951" y="-25868"/>
                  <a:pt x="1021125" y="-7020"/>
                  <a:pt x="1217981" y="0"/>
                </a:cubicBezTo>
                <a:cubicBezTo>
                  <a:pt x="1414837" y="7020"/>
                  <a:pt x="1602550" y="692"/>
                  <a:pt x="1962302" y="0"/>
                </a:cubicBezTo>
                <a:cubicBezTo>
                  <a:pt x="2322054" y="-692"/>
                  <a:pt x="2404714" y="-13207"/>
                  <a:pt x="2605126" y="0"/>
                </a:cubicBezTo>
                <a:cubicBezTo>
                  <a:pt x="2805538" y="13207"/>
                  <a:pt x="3040223" y="19007"/>
                  <a:pt x="3383280" y="0"/>
                </a:cubicBezTo>
                <a:cubicBezTo>
                  <a:pt x="3383473" y="12649"/>
                  <a:pt x="3382292" y="17989"/>
                  <a:pt x="3383280" y="27432"/>
                </a:cubicBezTo>
                <a:cubicBezTo>
                  <a:pt x="3246258" y="-5317"/>
                  <a:pt x="2915318" y="27493"/>
                  <a:pt x="2706624" y="27432"/>
                </a:cubicBezTo>
                <a:cubicBezTo>
                  <a:pt x="2497930" y="27371"/>
                  <a:pt x="2314501" y="-484"/>
                  <a:pt x="1962302" y="27432"/>
                </a:cubicBezTo>
                <a:cubicBezTo>
                  <a:pt x="1610103" y="55348"/>
                  <a:pt x="1607990" y="25966"/>
                  <a:pt x="1387145" y="27432"/>
                </a:cubicBezTo>
                <a:cubicBezTo>
                  <a:pt x="1166300" y="28898"/>
                  <a:pt x="856166" y="27780"/>
                  <a:pt x="710489" y="27432"/>
                </a:cubicBezTo>
                <a:cubicBezTo>
                  <a:pt x="564812" y="27084"/>
                  <a:pt x="236809" y="62580"/>
                  <a:pt x="0" y="27432"/>
                </a:cubicBezTo>
                <a:cubicBezTo>
                  <a:pt x="1300" y="19678"/>
                  <a:pt x="-86" y="12044"/>
                  <a:pt x="0" y="0"/>
                </a:cubicBezTo>
                <a:close/>
              </a:path>
            </a:pathLst>
          </a:custGeom>
          <a:solidFill>
            <a:srgbClr val="024FD4"/>
          </a:solidFill>
          <a:ln w="38100" cap="rnd">
            <a:solidFill>
              <a:srgbClr val="024FD4"/>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3D85E475-EAC9-B85F-5129-6CBC17DFDF52}"/>
              </a:ext>
            </a:extLst>
          </p:cNvPr>
          <p:cNvPicPr>
            <a:picLocks noChangeAspect="1"/>
          </p:cNvPicPr>
          <p:nvPr/>
        </p:nvPicPr>
        <p:blipFill>
          <a:blip r:embed="rId3"/>
          <a:stretch>
            <a:fillRect/>
          </a:stretch>
        </p:blipFill>
        <p:spPr>
          <a:xfrm>
            <a:off x="6613241" y="3293165"/>
            <a:ext cx="5142648" cy="2661320"/>
          </a:xfrm>
          <a:prstGeom prst="rect">
            <a:avLst/>
          </a:prstGeom>
        </p:spPr>
      </p:pic>
      <p:pic>
        <p:nvPicPr>
          <p:cNvPr id="5" name="Picture 4">
            <a:extLst>
              <a:ext uri="{FF2B5EF4-FFF2-40B4-BE49-F238E27FC236}">
                <a16:creationId xmlns:a16="http://schemas.microsoft.com/office/drawing/2014/main" id="{2BD6C478-4C83-AD38-6CF5-6C929A2F50AF}"/>
              </a:ext>
            </a:extLst>
          </p:cNvPr>
          <p:cNvPicPr>
            <a:picLocks noChangeAspect="1"/>
          </p:cNvPicPr>
          <p:nvPr/>
        </p:nvPicPr>
        <p:blipFill>
          <a:blip r:embed="rId4"/>
          <a:stretch>
            <a:fillRect/>
          </a:stretch>
        </p:blipFill>
        <p:spPr>
          <a:xfrm>
            <a:off x="5081789" y="433387"/>
            <a:ext cx="5032744" cy="2528952"/>
          </a:xfrm>
          <a:prstGeom prst="rect">
            <a:avLst/>
          </a:prstGeom>
        </p:spPr>
      </p:pic>
    </p:spTree>
    <p:extLst>
      <p:ext uri="{BB962C8B-B14F-4D97-AF65-F5344CB8AC3E}">
        <p14:creationId xmlns:p14="http://schemas.microsoft.com/office/powerpoint/2010/main" val="298907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43844-267B-7B6B-4124-B00824B46BC2}"/>
              </a:ext>
            </a:extLst>
          </p:cNvPr>
          <p:cNvSpPr>
            <a:spLocks noGrp="1"/>
          </p:cNvSpPr>
          <p:nvPr>
            <p:ph type="title"/>
          </p:nvPr>
        </p:nvSpPr>
        <p:spPr/>
        <p:txBody>
          <a:bodyPr/>
          <a:lstStyle/>
          <a:p>
            <a:r>
              <a:rPr lang="en-US"/>
              <a:t>Inference</a:t>
            </a:r>
            <a:endParaRPr lang="en-IN" dirty="0"/>
          </a:p>
        </p:txBody>
      </p:sp>
      <p:sp>
        <p:nvSpPr>
          <p:cNvPr id="3" name="Content Placeholder 2">
            <a:extLst>
              <a:ext uri="{FF2B5EF4-FFF2-40B4-BE49-F238E27FC236}">
                <a16:creationId xmlns:a16="http://schemas.microsoft.com/office/drawing/2014/main" id="{F3C435A8-2BD4-4B87-11EB-787337AD6CDF}"/>
              </a:ext>
            </a:extLst>
          </p:cNvPr>
          <p:cNvSpPr>
            <a:spLocks noGrp="1"/>
          </p:cNvSpPr>
          <p:nvPr>
            <p:ph idx="1"/>
          </p:nvPr>
        </p:nvSpPr>
        <p:spPr>
          <a:xfrm>
            <a:off x="838200" y="1690688"/>
            <a:ext cx="10515600" cy="4563491"/>
          </a:xfrm>
        </p:spPr>
        <p:txBody>
          <a:bodyPr>
            <a:noAutofit/>
          </a:bodyPr>
          <a:lstStyle/>
          <a:p>
            <a:pPr marL="0" indent="0">
              <a:buNone/>
            </a:pPr>
            <a:r>
              <a:rPr lang="en-US" sz="2200" b="1" dirty="0"/>
              <a:t>From the output observed we can get to know a lot of things,</a:t>
            </a:r>
          </a:p>
          <a:p>
            <a:r>
              <a:rPr lang="en-IN" sz="2200" b="1" dirty="0"/>
              <a:t>Firstly, for the given input matrix of subsets and elements, the Exact covering problem is satisfiable. The values 1 2 -3 -4 -5 -6 -7 -8 0, indicate that the </a:t>
            </a:r>
            <a:r>
              <a:rPr lang="en-IN" sz="2200" b="1" dirty="0" err="1"/>
              <a:t>ssubsets</a:t>
            </a:r>
            <a:r>
              <a:rPr lang="en-IN" sz="2200" b="1" dirty="0"/>
              <a:t> to be taken for the cover are S1 and S2. –</a:t>
            </a:r>
            <a:r>
              <a:rPr lang="en-IN" sz="2200" b="1" dirty="0" err="1"/>
              <a:t>ve</a:t>
            </a:r>
            <a:r>
              <a:rPr lang="en-IN" sz="2200" b="1" dirty="0"/>
              <a:t> sign means that the corresponding value of the variable is 0 or the subset should not be taken in the cover.</a:t>
            </a:r>
          </a:p>
          <a:p>
            <a:r>
              <a:rPr lang="en-US" sz="2200" b="1" dirty="0"/>
              <a:t>The table in the middle of the output shows various statistics as the solver progresses through solving.</a:t>
            </a:r>
          </a:p>
          <a:p>
            <a:pPr lvl="1"/>
            <a:r>
              <a:rPr lang="en-US" sz="2200" b="1" i="1" dirty="0">
                <a:solidFill>
                  <a:schemeClr val="accent2"/>
                </a:solidFill>
              </a:rPr>
              <a:t>reductions</a:t>
            </a:r>
            <a:r>
              <a:rPr lang="en-US" sz="2200" b="1" dirty="0">
                <a:solidFill>
                  <a:schemeClr val="accent2"/>
                </a:solidFill>
              </a:rPr>
              <a:t>:</a:t>
            </a:r>
            <a:r>
              <a:rPr lang="en-US" sz="2200" b="1" dirty="0"/>
              <a:t> Tracks simplification steps (e.g., removing redundant clauses).</a:t>
            </a:r>
          </a:p>
          <a:p>
            <a:pPr lvl="1"/>
            <a:r>
              <a:rPr lang="en-US" sz="2200" b="1" i="1" dirty="0">
                <a:solidFill>
                  <a:schemeClr val="accent2"/>
                </a:solidFill>
              </a:rPr>
              <a:t>redundant and irredundant</a:t>
            </a:r>
            <a:r>
              <a:rPr lang="en-US" sz="2200" b="1" dirty="0"/>
              <a:t>: Count redundant and irredundant clauses in the formula.</a:t>
            </a:r>
          </a:p>
          <a:p>
            <a:pPr lvl="1"/>
            <a:r>
              <a:rPr lang="en-US" sz="2200" b="1" i="1" dirty="0">
                <a:solidFill>
                  <a:schemeClr val="accent2"/>
                </a:solidFill>
              </a:rPr>
              <a:t>trail:</a:t>
            </a:r>
            <a:r>
              <a:rPr lang="en-US" sz="2200" b="1" dirty="0">
                <a:solidFill>
                  <a:schemeClr val="accent2"/>
                </a:solidFill>
              </a:rPr>
              <a:t> </a:t>
            </a:r>
            <a:r>
              <a:rPr lang="en-US" sz="2200" b="1" dirty="0"/>
              <a:t>Number of literals on the current decision trail.</a:t>
            </a:r>
          </a:p>
          <a:p>
            <a:pPr lvl="1"/>
            <a:r>
              <a:rPr lang="en-US" sz="2200" b="1" i="1" dirty="0">
                <a:solidFill>
                  <a:schemeClr val="accent2"/>
                </a:solidFill>
              </a:rPr>
              <a:t>variables</a:t>
            </a:r>
            <a:r>
              <a:rPr lang="en-US" sz="2200" b="1" dirty="0"/>
              <a:t>: Number of variables in the SAT problem.</a:t>
            </a:r>
          </a:p>
          <a:p>
            <a:pPr lvl="1"/>
            <a:r>
              <a:rPr lang="en-US" sz="2200" b="1" i="1" dirty="0">
                <a:solidFill>
                  <a:schemeClr val="accent2"/>
                </a:solidFill>
              </a:rPr>
              <a:t>conflicts:</a:t>
            </a:r>
            <a:r>
              <a:rPr lang="en-US" sz="2200" b="1" dirty="0"/>
              <a:t> Count of conflicts encountered during solving.</a:t>
            </a:r>
          </a:p>
          <a:p>
            <a:pPr lvl="1"/>
            <a:r>
              <a:rPr lang="en-US" sz="2200" b="1" i="1" dirty="0">
                <a:solidFill>
                  <a:schemeClr val="accent2"/>
                </a:solidFill>
              </a:rPr>
              <a:t>glue</a:t>
            </a:r>
            <a:r>
              <a:rPr lang="en-US" sz="2200" b="1" dirty="0">
                <a:solidFill>
                  <a:schemeClr val="accent2"/>
                </a:solidFill>
              </a:rPr>
              <a:t>:</a:t>
            </a:r>
            <a:r>
              <a:rPr lang="en-US" sz="2200" b="1" dirty="0"/>
              <a:t> Refers to the "glue level," which measures the quality of learned clauses.</a:t>
            </a:r>
          </a:p>
          <a:p>
            <a:pPr marL="457200" lvl="1" indent="0">
              <a:buNone/>
            </a:pPr>
            <a:r>
              <a:rPr lang="en-US" sz="2200" b="1" dirty="0"/>
              <a:t>Each row updates these values over the time steps taken by the solver. The final row shows these values as they reach a solution.</a:t>
            </a:r>
          </a:p>
          <a:p>
            <a:endParaRPr lang="en-IN" sz="2200" b="1" dirty="0"/>
          </a:p>
        </p:txBody>
      </p:sp>
    </p:spTree>
    <p:extLst>
      <p:ext uri="{BB962C8B-B14F-4D97-AF65-F5344CB8AC3E}">
        <p14:creationId xmlns:p14="http://schemas.microsoft.com/office/powerpoint/2010/main" val="2500374168"/>
      </p:ext>
    </p:extLst>
  </p:cSld>
  <p:clrMapOvr>
    <a:masterClrMapping/>
  </p:clrMapOvr>
</p:sld>
</file>

<file path=ppt/theme/theme1.xml><?xml version="1.0" encoding="utf-8"?>
<a:theme xmlns:a="http://schemas.openxmlformats.org/drawingml/2006/main" name="Sketchy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1072</TotalTime>
  <Words>2451</Words>
  <Application>Microsoft Office PowerPoint</Application>
  <PresentationFormat>Widescreen</PresentationFormat>
  <Paragraphs>161</Paragraphs>
  <Slides>29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Modern Love</vt:lpstr>
      <vt:lpstr>The Hand</vt:lpstr>
      <vt:lpstr>SketchyVTI</vt:lpstr>
      <vt:lpstr>FMSV  PROJECT</vt:lpstr>
      <vt:lpstr>Problems for SAT solving</vt:lpstr>
      <vt:lpstr>EXACT COVERING</vt:lpstr>
      <vt:lpstr>How to encode Exact Cover problem?</vt:lpstr>
      <vt:lpstr>Explanation</vt:lpstr>
      <vt:lpstr>What we did?</vt:lpstr>
      <vt:lpstr>Procedure</vt:lpstr>
      <vt:lpstr>Outputs</vt:lpstr>
      <vt:lpstr>Inference</vt:lpstr>
      <vt:lpstr>PowerPoint Presentation</vt:lpstr>
      <vt:lpstr>McGREGOR GRAPH</vt:lpstr>
      <vt:lpstr>PowerPoint Presentation</vt:lpstr>
      <vt:lpstr>How to encode the constrained McGregor Graph?</vt:lpstr>
      <vt:lpstr>PowerPoint Presentation</vt:lpstr>
      <vt:lpstr>What we did?</vt:lpstr>
      <vt:lpstr>PowerPoint Presentation</vt:lpstr>
      <vt:lpstr>Outputs</vt:lpstr>
      <vt:lpstr>PowerPoint Presentation</vt:lpstr>
      <vt:lpstr>Inference</vt:lpstr>
      <vt:lpstr>PowerPoint Presentation</vt:lpstr>
      <vt:lpstr>When will it turn optimal?</vt:lpstr>
      <vt:lpstr>PowerPoint Presentation</vt:lpstr>
      <vt:lpstr>Bonus Task</vt:lpstr>
      <vt:lpstr>PowerPoint Presentation</vt:lpstr>
      <vt:lpstr>PowerPoint Presentation</vt:lpstr>
      <vt:lpstr>PowerPoint Presentation</vt:lpstr>
      <vt:lpstr>Observations</vt:lpstr>
      <vt:lpstr>Bibliography/ Files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DIVYANSH CHANDAK</dc:creator>
  <cp:lastModifiedBy>DIVYANSH CHANDAK</cp:lastModifiedBy>
  <cp:revision>6</cp:revision>
  <dcterms:created xsi:type="dcterms:W3CDTF">2024-11-03T16:40:31Z</dcterms:created>
  <dcterms:modified xsi:type="dcterms:W3CDTF">2024-11-09T04:17:13Z</dcterms:modified>
</cp:coreProperties>
</file>

<file path=docProps/thumbnail.jpeg>
</file>